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691813" cy="7559675"/>
  <p:notesSz cx="6797675" cy="9929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Source Han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o | Fernküche Forster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B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4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0150D152-5B25-A07E-7445-9EF662EE2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98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F89D1E0F-07D9-7FEA-BCB6-BE03B2FC522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768350" y="755650"/>
            <a:ext cx="5259388" cy="3719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81F3DA95-E52A-AF8A-7EB1-414F94DCC13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6383"/>
            <a:ext cx="5437188" cy="446706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de-DE" noProof="0"/>
          </a:p>
        </p:txBody>
      </p:sp>
      <p:sp>
        <p:nvSpPr>
          <p:cNvPr id="2053" name="Text Box 4">
            <a:extLst>
              <a:ext uri="{FF2B5EF4-FFF2-40B4-BE49-F238E27FC236}">
                <a16:creationId xmlns:a16="http://schemas.microsoft.com/office/drawing/2014/main" id="{C67D25C4-3E58-3355-D289-A14CC68FD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0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4" name="Text Box 5">
            <a:extLst>
              <a:ext uri="{FF2B5EF4-FFF2-40B4-BE49-F238E27FC236}">
                <a16:creationId xmlns:a16="http://schemas.microsoft.com/office/drawing/2014/main" id="{D23DF7EB-66A6-5495-F64D-B271ABFA6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1" y="0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2055" name="Text Box 6">
            <a:extLst>
              <a:ext uri="{FF2B5EF4-FFF2-40B4-BE49-F238E27FC236}">
                <a16:creationId xmlns:a16="http://schemas.microsoft.com/office/drawing/2014/main" id="{FA2D3707-B3CA-D6EC-FB31-62441B73A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9434355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0BF8E9F4-3A98-CCF1-BDA3-739AE67A577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8100" y="9434355"/>
            <a:ext cx="2947988" cy="4938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09580" algn="l"/>
                <a:tab pos="820748" algn="l"/>
                <a:tab pos="1233502" algn="l"/>
                <a:tab pos="1644668" algn="l"/>
                <a:tab pos="2057424" algn="l"/>
                <a:tab pos="2468592" algn="l"/>
                <a:tab pos="2879758" algn="l"/>
                <a:tab pos="3143287" algn="l"/>
                <a:tab pos="3592554" algn="l"/>
                <a:tab pos="4041819" algn="l"/>
                <a:tab pos="4491089" algn="l"/>
                <a:tab pos="4940357" algn="l"/>
                <a:tab pos="5389625" algn="l"/>
                <a:tab pos="5838893" algn="l"/>
                <a:tab pos="6288161" algn="l"/>
                <a:tab pos="6737428" algn="l"/>
                <a:tab pos="7186697" algn="l"/>
                <a:tab pos="7635964" algn="l"/>
                <a:tab pos="8085231" algn="l"/>
                <a:tab pos="8534497" algn="l"/>
                <a:tab pos="8983766" algn="l"/>
                <a:tab pos="9433035" algn="l"/>
                <a:tab pos="9882302" algn="l"/>
                <a:tab pos="10331570" algn="l"/>
                <a:tab pos="10780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FFD1E835-DDAE-4814-AD67-EABD3008D94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EBF7922-5A81-4722-1BF4-D15D5CE8B9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6400" algn="l"/>
                <a:tab pos="817563" algn="l"/>
                <a:tab pos="1230313" algn="l"/>
                <a:tab pos="1641475" algn="l"/>
                <a:tab pos="2054225" algn="l"/>
                <a:tab pos="2465388" algn="l"/>
                <a:tab pos="2876550" algn="l"/>
                <a:tab pos="3138488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1738" algn="l"/>
                <a:tab pos="6732588" algn="l"/>
                <a:tab pos="7183438" algn="l"/>
                <a:tab pos="7632700" algn="l"/>
                <a:tab pos="8081963" algn="l"/>
                <a:tab pos="8531225" algn="l"/>
                <a:tab pos="8980488" algn="l"/>
                <a:tab pos="9426575" algn="l"/>
                <a:tab pos="9877425" algn="l"/>
                <a:tab pos="10326688" algn="l"/>
                <a:tab pos="10777538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141BCE6-0DD5-4A0E-8041-7C1E2BD5A962}" type="slidenum">
              <a:rPr lang="de-DE" altLang="de-DE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 sz="1300"/>
          </a:p>
        </p:txBody>
      </p:sp>
      <p:sp>
        <p:nvSpPr>
          <p:cNvPr id="4099" name="Text Box 1">
            <a:extLst>
              <a:ext uri="{FF2B5EF4-FFF2-40B4-BE49-F238E27FC236}">
                <a16:creationId xmlns:a16="http://schemas.microsoft.com/office/drawing/2014/main" id="{7F0A237B-0531-5F19-C12D-343151CC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8101" y="9434355"/>
            <a:ext cx="2949575" cy="495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09575" algn="l"/>
                <a:tab pos="820738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7C68E686-2A9C-4A9F-808D-C88337D3FA8D}" type="slidenum">
              <a:rPr lang="de-DE" altLang="de-DE" sz="1300">
                <a:cs typeface="Segoe UI" panose="020B0502040204020203" pitchFamily="34" charset="0"/>
              </a:rPr>
              <a:pPr algn="r" eaLnBrk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 sz="1300">
              <a:cs typeface="Segoe UI" panose="020B0502040204020203" pitchFamily="34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93FB684-CF8F-3A24-1A3A-79E638B340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68350" y="755650"/>
            <a:ext cx="5262563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091A1536-3A05-A4A9-208F-8EA8677D6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1" y="4716384"/>
            <a:ext cx="5440363" cy="44702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1" tIns="45721" rIns="91441" bIns="45721" anchor="ctr"/>
          <a:lstStyle/>
          <a:p>
            <a:endParaRPr lang="de-DE" alt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70E9184-69BB-DAF4-A434-B60B477E4C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4C7ED2-1EE2-D81F-CFB4-5DB40E7175F2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3683F-A934-498E-BAD8-C4C2564470A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87891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8B0FC85-8C70-4AFF-8350-34FAFD34C1B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0B3750-C978-80EF-F5F2-FA2A19034B1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92AB4F-6714-45FE-837F-CF641A9753C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300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750175" y="1236663"/>
            <a:ext cx="2403475" cy="4913312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4988" y="1236663"/>
            <a:ext cx="7062787" cy="4913312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15700E-0BD3-9BE0-28A2-8D6B26DB8F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AA921A5-DF72-48FF-2E37-52887751868B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75A71-9DB6-4AA7-BED8-2B5D407D885E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2019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EE70B35-CFE3-2335-5A28-67C7440CFED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63CAB5-F3CC-6226-476B-39914F86206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46297-7FDC-4F8E-871F-78883137C259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930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</p:spPr>
        <p:txBody>
          <a:bodyPr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72156BE-1482-9916-D96E-4864F9A8659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955307F-9645-BE4D-E8DA-F5FF88EC5D6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E3245-C00C-4312-BACB-CE728CED2BD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4770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4988" y="1768475"/>
            <a:ext cx="4732337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419725" y="1768475"/>
            <a:ext cx="4733925" cy="4381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A5C2D04-5FC3-C120-7439-10F48B55F28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320E9A1-7500-15C4-D8C1-499E2A05AC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C7484-D5C6-4C1B-9ED3-2988113F873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48041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7D11149E-579C-065F-4359-EAD906A8218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FC00997-ECA2-20F7-8027-6A1EAAF83BF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9AFACB-BE15-4B78-80F8-473F3F4F040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1976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7783AD-008E-7A12-2F1B-B33A2AEA30E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6469745-59C4-8FFD-AF3A-AA8E2B411C6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460BE-4688-4D13-B011-7EE2B17E210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8477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A52FB4C-32C2-48CE-3E6A-A0EBF5A63C6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11A402-68FF-EDFB-65B9-8D65C9617EB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CA036-9784-4FDD-8739-6B4B57C135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2197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B5F21FC-0C90-40C2-17D9-A07AEB2D69D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D9A88DE-0ECC-7BAF-F03F-965B966B6F0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A948D-0D31-48C5-9721-8279E0671A3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8067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</p:spPr>
        <p:txBody>
          <a:bodyPr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605132A-D816-CDD4-8FF7-494D23072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42320C-F102-47CD-BDAB-3B0304FF04A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0F959-5D8D-43A1-A0EB-6D30E552D237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77548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9C2B192-C3CB-FF4F-1DA4-A049D13FEF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01688" y="1236663"/>
            <a:ext cx="9085262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Titeltextes durch Klicken bearbeiten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41135FF-6AE1-FCE7-9F92-6F96DB0ABA1F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35013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de-DE" altLang="de-DE"/>
              <a:t>28.01.20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594464E7-A8E7-EC5F-CE78-3624C1B5B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1713" y="7007225"/>
            <a:ext cx="3608387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DE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52F7E31-95D8-75FA-933B-74543C6C286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7551738" y="7007225"/>
            <a:ext cx="2401887" cy="3984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1200">
                <a:solidFill>
                  <a:srgbClr val="8B8B8B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EEAF2DA5-4545-4BF5-8203-F246013E09B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C0E641A-7980-B412-9886-AB170F7AA7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8475"/>
            <a:ext cx="9618662" cy="438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982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/>
              <a:t>Format des Gliederungstextes durch Klicken bearbeiten</a:t>
            </a:r>
          </a:p>
          <a:p>
            <a:pPr lvl="1"/>
            <a:r>
              <a:rPr lang="en-GB" altLang="de-DE"/>
              <a:t>Zweite Gliederungsebene</a:t>
            </a:r>
          </a:p>
          <a:p>
            <a:pPr lvl="2"/>
            <a:r>
              <a:rPr lang="en-GB" altLang="de-DE"/>
              <a:t>Dritte Gliederungsebene</a:t>
            </a:r>
          </a:p>
          <a:p>
            <a:pPr lvl="3"/>
            <a:r>
              <a:rPr lang="en-GB" altLang="de-DE"/>
              <a:t>Vierte Gliederungsebene</a:t>
            </a:r>
          </a:p>
          <a:p>
            <a:pPr lvl="4"/>
            <a:r>
              <a:rPr lang="en-GB" altLang="de-DE"/>
              <a:t>Fünfte Gliederungsebene</a:t>
            </a:r>
          </a:p>
          <a:p>
            <a:pPr lvl="4"/>
            <a:r>
              <a:rPr lang="en-GB" altLang="de-DE"/>
              <a:t>Sechste Gliederungsebene</a:t>
            </a:r>
          </a:p>
          <a:p>
            <a:pPr lvl="4"/>
            <a:r>
              <a:rPr lang="en-GB" altLang="de-DE"/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2pPr>
      <a:lvl3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3pPr>
      <a:lvl4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4pPr>
      <a:lvl5pPr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5pPr>
      <a:lvl6pPr marL="25146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6pPr>
      <a:lvl7pPr marL="29718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7pPr>
      <a:lvl8pPr marL="34290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8pPr>
      <a:lvl9pPr marL="3886200" indent="-228600" algn="l" defTabSz="449263" rtl="0" eaLnBrk="0" fontAlgn="base" hangingPunct="0">
        <a:lnSpc>
          <a:spcPct val="8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Calibri" panose="020F0502020204030204" pitchFamily="34" charset="0"/>
          <a:cs typeface="Source Han Sans" charset="0"/>
        </a:defRPr>
      </a:lvl9pPr>
    </p:titleStyle>
    <p:bodyStyle>
      <a:lvl1pPr marL="342900" indent="-342900" algn="l" defTabSz="449263" rtl="0" eaLnBrk="0" fontAlgn="base" hangingPunct="0">
        <a:lnSpc>
          <a:spcPct val="75000"/>
        </a:lnSpc>
        <a:spcBef>
          <a:spcPts val="156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75000"/>
        </a:lnSpc>
        <a:spcBef>
          <a:spcPts val="12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75000"/>
        </a:lnSpc>
        <a:spcBef>
          <a:spcPts val="9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75000"/>
        </a:lnSpc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75000"/>
        </a:lnSpc>
        <a:spcBef>
          <a:spcPts val="313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D07426BA-DCFB-09EE-DF52-77A71E2E94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-11113"/>
            <a:ext cx="10688638" cy="165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Rectangle 1">
            <a:extLst>
              <a:ext uri="{FF2B5EF4-FFF2-40B4-BE49-F238E27FC236}">
                <a16:creationId xmlns:a16="http://schemas.microsoft.com/office/drawing/2014/main" id="{E91DE281-0FA1-2823-330A-8965CB88A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9888" y="6732588"/>
            <a:ext cx="100076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Die im Speiseplan mit </a:t>
            </a:r>
            <a:r>
              <a:rPr lang="de-DE" altLang="de-DE" sz="1000" b="1" dirty="0">
                <a:solidFill>
                  <a:srgbClr val="00B050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 gekennzeichneten Menükomponenten sind 100% aus kontrolliert biologischem Anbau. </a:t>
            </a:r>
          </a:p>
          <a:p>
            <a:pPr algn="ctr" eaLnBrk="1" hangingPunct="1">
              <a:lnSpc>
                <a:spcPct val="115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Weitere Zutaten aus biologischer Herkunft werden mit konventionellen Produkten zusammen verarbeitet und können deshalb nicht </a:t>
            </a:r>
            <a:r>
              <a:rPr lang="de-DE" altLang="de-DE" sz="1000" b="1" dirty="0">
                <a:solidFill>
                  <a:srgbClr val="00B050"/>
                </a:solidFill>
                <a:latin typeface="Trebuchet MS" panose="020B0603020202020204" pitchFamily="34" charset="0"/>
              </a:rPr>
              <a:t>BIO</a:t>
            </a:r>
            <a:r>
              <a:rPr lang="de-DE" altLang="de-DE" sz="1000" b="1" dirty="0">
                <a:solidFill>
                  <a:srgbClr val="72BF44"/>
                </a:solidFill>
                <a:latin typeface="Trebuchet MS" panose="020B0603020202020204" pitchFamily="34" charset="0"/>
              </a:rPr>
              <a:t> gekennzeichnet werden.</a:t>
            </a:r>
          </a:p>
          <a:p>
            <a:pPr algn="ctr" eaLnBrk="1">
              <a:lnSpc>
                <a:spcPct val="100000"/>
              </a:lnSpc>
              <a:spcBef>
                <a:spcPts val="575"/>
              </a:spcBef>
              <a:buClrTx/>
              <a:buFontTx/>
              <a:buNone/>
            </a:pPr>
            <a:r>
              <a:rPr lang="de-DE" altLang="de-DE" sz="600" dirty="0">
                <a:latin typeface="Trebuchet MS" panose="020B0603020202020204" pitchFamily="34" charset="0"/>
              </a:rPr>
              <a:t>1 = Farbstoff, 2 = Konservierungsstoffe, 3 = Phosphat, 4 = Süßungsmittel, 5 = Antioxidationsmittel, 6 = Schwärzungsmittel, 7 = Pökelsalz</a:t>
            </a:r>
            <a:br>
              <a:rPr lang="de-DE" altLang="de-DE" sz="600" dirty="0">
                <a:latin typeface="Trebuchet MS" panose="020B0603020202020204" pitchFamily="34" charset="0"/>
              </a:rPr>
            </a:br>
            <a:r>
              <a:rPr lang="de-DE" altLang="de-DE" sz="600" dirty="0">
                <a:latin typeface="Trebuchet MS" panose="020B0603020202020204" pitchFamily="34" charset="0"/>
              </a:rPr>
              <a:t>A = Glutenhaltiges Getreide, B = Ei, C = Fisch, D = Erdnüsse, E = Sojabohnen, F = Milch, G = Schalenfrüchte, H = Sellerie, I = Senf, J = Sesam, K = Sulfite</a:t>
            </a:r>
          </a:p>
          <a:p>
            <a:pPr algn="ctr"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600" b="1" dirty="0">
                <a:latin typeface="Trebuchet MS" panose="020B0603020202020204" pitchFamily="34" charset="0"/>
              </a:rPr>
              <a:t>Wir verwenden KEIN Schweinefleisch in unserem Betrieb! Spuren von Allergenen durch die Verarbeitung im Betrieb sind möglich.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2E9B0854-FE01-71EF-8E10-65F2144C16A2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389188" y="1038225"/>
            <a:ext cx="5911850" cy="71120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  <a:tab pos="10331450" algn="l"/>
                <a:tab pos="1078071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Speiseplan von 04.11. bis 08.11.2024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de-DE" altLang="de-DE" sz="2000" b="1" dirty="0">
                <a:solidFill>
                  <a:srgbClr val="72BF44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KW 45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9E972900-FDFB-48E2-1770-D54A5B0C3CF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7794625" y="1168400"/>
            <a:ext cx="1941513" cy="477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32925" algn="l"/>
                <a:tab pos="9882188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800">
              <a:latin typeface="Trebuchet MS" panose="020B0603020202020204" pitchFamily="34" charset="0"/>
              <a:ea typeface="NSimSun" panose="02010609030101010101" pitchFamily="49" charset="-122"/>
            </a:endParaRPr>
          </a:p>
          <a:p>
            <a:pPr eaLnBrk="1">
              <a:lnSpc>
                <a:spcPct val="100000"/>
              </a:lnSpc>
              <a:spcBef>
                <a:spcPct val="0"/>
              </a:spcBef>
              <a:buClrTx/>
            </a:pP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Alle mit </a:t>
            </a:r>
            <a:r>
              <a:rPr lang="de-DE" altLang="de-DE" sz="11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*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 gekennzeichneten Speisen sind ausschließlich mit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-Milch,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-Joghurt,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solidFill>
                  <a:schemeClr val="tx1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-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Quark,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-Sahne oder </a:t>
            </a:r>
            <a:r>
              <a:rPr lang="de-DE" altLang="de-DE" sz="800" b="1">
                <a:solidFill>
                  <a:srgbClr val="72BF44"/>
                </a:solidFill>
                <a:latin typeface="Trebuchet MS" panose="020B0603020202020204" pitchFamily="34" charset="0"/>
                <a:cs typeface="Tahoma" panose="020B0604030504040204" pitchFamily="34" charset="0"/>
              </a:rPr>
              <a:t>BIO</a:t>
            </a:r>
            <a:r>
              <a:rPr lang="de-DE" altLang="de-DE" sz="800" b="1">
                <a:latin typeface="Trebuchet MS" panose="020B0603020202020204" pitchFamily="34" charset="0"/>
                <a:ea typeface="NSimSun" panose="02010609030101010101" pitchFamily="49" charset="-122"/>
              </a:rPr>
              <a:t>-Schmand zubereitet.</a:t>
            </a:r>
          </a:p>
          <a:p>
            <a:pPr eaLnBrk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de-DE" altLang="de-DE" sz="1000"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graphicFrame>
        <p:nvGraphicFramePr>
          <p:cNvPr id="2" name="Group 5">
            <a:extLst>
              <a:ext uri="{FF2B5EF4-FFF2-40B4-BE49-F238E27FC236}">
                <a16:creationId xmlns:a16="http://schemas.microsoft.com/office/drawing/2014/main" id="{120B25E5-3AD4-9837-2F8F-49BE625DD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29156"/>
              </p:ext>
            </p:extLst>
          </p:nvPr>
        </p:nvGraphicFramePr>
        <p:xfrm>
          <a:off x="240180" y="1740475"/>
          <a:ext cx="10334624" cy="4869606"/>
        </p:xfrm>
        <a:graphic>
          <a:graphicData uri="http://schemas.openxmlformats.org/drawingml/2006/table">
            <a:tbl>
              <a:tblPr/>
              <a:tblGrid>
                <a:gridCol w="71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9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932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8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8734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endParaRPr kumimoji="0" lang="de-DE" altLang="de-DE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rebuchet MS" panose="020B0603020202020204" pitchFamily="34" charset="0"/>
                        <a:cs typeface="Source Han Sans" charset="0"/>
                      </a:endParaRP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Menü 1</a:t>
                      </a: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Tahoma" panose="020B0604030504040204" pitchFamily="34" charset="0"/>
                        </a:rPr>
                        <a:t>Menü 2 vegetarisch</a:t>
                      </a: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Gemüse statt Salat</a:t>
                      </a:r>
                      <a:endParaRPr kumimoji="0" lang="de-DE" altLang="de-DE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72BF44"/>
                        </a:solidFill>
                        <a:effectLst/>
                        <a:latin typeface="Trebuchet MS" panose="020B0603020202020204" pitchFamily="34" charset="0"/>
                        <a:cs typeface="Tahoma" panose="020B0604030504040204" pitchFamily="34" charset="0"/>
                      </a:endParaRPr>
                    </a:p>
                  </a:txBody>
                  <a:tcPr marL="53977" marR="53977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553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MO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Gemüsesuppe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Backerbsen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Kaiserschmarrn (ohne Rosinen)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Hausgemachte Gemüsesuppe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*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Backerbsen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Kaiserschmarrn (ohne Rosinen)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Apfelmus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(Suppe für Alle)</a:t>
                      </a:r>
                      <a:endParaRPr kumimoji="0" lang="de-DE" altLang="de-DE" sz="14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523" marR="9523" marT="9514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3219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DI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Weizenbolognese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Erdbeerquarkspeise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Weizenbolognese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Spirelli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Bunte Rohkost mit Dip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F,H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Erdbeerquarkspeise 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Blumenkohl- 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4976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MI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Kalbfleischküchle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Rahmsoße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Langkornreis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Karottensalat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Vege. Geschnetzeltes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A,B,F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Rahmsoße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Langkornreis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und Karottensalat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Frisches Obst</a:t>
                      </a:r>
                      <a:endParaRPr kumimoji="0" lang="de-DE" altLang="de-DE" sz="1100" b="1" i="0" u="none" strike="noStrike" kern="1200" cap="none" spc="0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Blumenkohl- 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anchorCtr="1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3793"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DO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ca. ____ St. Chicken </a:t>
                      </a:r>
                      <a:r>
                        <a:rPr kumimoji="0" lang="de-DE" altLang="de-DE" sz="11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Crossies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Hausdressing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____ St. Gemüsesticks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Gewürzkartoffeln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H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,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Eissalat mit Mais, frischen Kräutern und Hausdressing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endParaRPr kumimoji="0" lang="de-DE" altLang="de-DE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Pfirsich gewürfelt</a:t>
                      </a:r>
                      <a:r>
                        <a:rPr kumimoji="0" lang="de-DE" altLang="de-DE" sz="1100" b="1" i="0" u="none" strike="noStrike" kern="1200" cap="none" spc="0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Blumenkohl- 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26331"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1">
                        <a:lnSpc>
                          <a:spcPct val="9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  <a:tab pos="9432925" algn="l"/>
                          <a:tab pos="9882188" algn="l"/>
                          <a:tab pos="10331450" algn="l"/>
                          <a:tab pos="10780713" algn="l"/>
                        </a:tabLst>
                      </a:pPr>
                      <a:r>
                        <a:rPr kumimoji="0" lang="de-DE" altLang="de-DE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cs typeface="Source Han Sans" charset="0"/>
                        </a:rPr>
                        <a:t>FR</a:t>
                      </a:r>
                    </a:p>
                  </a:txBody>
                  <a:tcPr marL="55055" marR="55055" marT="0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Lachssoße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A,C,F,H,I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Gurkensalat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schwarzer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-Johannisbeere                                                                                                   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75000"/>
                        </a:lnSpc>
                        <a:spcBef>
                          <a:spcPts val="156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7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1pPr>
                      <a:lvl2pPr marL="457200">
                        <a:lnSpc>
                          <a:spcPct val="75000"/>
                        </a:lnSpc>
                        <a:spcBef>
                          <a:spcPts val="1250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2pPr>
                      <a:lvl3pPr marL="914400">
                        <a:lnSpc>
                          <a:spcPct val="75000"/>
                        </a:lnSpc>
                        <a:spcBef>
                          <a:spcPts val="938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3pPr>
                      <a:lvl4pPr marL="1371600">
                        <a:lnSpc>
                          <a:spcPct val="75000"/>
                        </a:lnSpc>
                        <a:spcBef>
                          <a:spcPts val="625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4pPr>
                      <a:lvl5pPr marL="1828800">
                        <a:lnSpc>
                          <a:spcPct val="75000"/>
                        </a:lnSpc>
                        <a:spcBef>
                          <a:spcPts val="313"/>
                        </a:spcBef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5pPr>
                      <a:lvl6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6pPr>
                      <a:lvl7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7pPr>
                      <a:lvl8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8pPr>
                      <a:lvl9pPr indent="-228600" defTabSz="449263" eaLnBrk="0" fontAlgn="base" hangingPunct="0">
                        <a:lnSpc>
                          <a:spcPct val="75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 sz="200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cs typeface="Source Han Sans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-Hörnle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 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mit </a:t>
                      </a:r>
                      <a:r>
                        <a:rPr kumimoji="0" lang="de-DE" altLang="de-DE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Gemüsesoße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A,F,H,I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und Gurkensalat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I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endParaRPr kumimoji="0" lang="de-DE" altLang="de-DE" sz="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Naturjoghurt </a:t>
                      </a:r>
                      <a:r>
                        <a:rPr kumimoji="0" lang="de-DE" altLang="de-DE" sz="11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F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 mit schwarzer 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-Johannisbeere</a:t>
                      </a:r>
                      <a:endParaRPr kumimoji="0" lang="de-DE" altLang="de-DE" sz="1100" b="1" i="0" u="none" strike="noStrike" kern="1200" cap="none" normalizeH="0" baseline="3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BF44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BIO</a:t>
                      </a: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  <a:defRPr/>
                      </a:pPr>
                      <a:r>
                        <a:rPr kumimoji="0" lang="de-DE" altLang="de-DE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ebuchet MS" panose="020B0603020202020204" pitchFamily="34" charset="0"/>
                          <a:ea typeface="+mn-ea"/>
                          <a:cs typeface="Tahoma" panose="020B0604030504040204" pitchFamily="34" charset="0"/>
                        </a:rPr>
                        <a:t>Blumenkohl-gemüse</a:t>
                      </a:r>
                      <a:endParaRPr kumimoji="0" lang="de-DE" altLang="de-DE" sz="9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ebuchet MS" panose="020B0603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marL="9353" marR="9353" marT="9349" marB="0" anchor="ctr" horzOverflow="overflow">
                    <a:lnL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115" name="Text Box 88">
            <a:extLst>
              <a:ext uri="{FF2B5EF4-FFF2-40B4-BE49-F238E27FC236}">
                <a16:creationId xmlns:a16="http://schemas.microsoft.com/office/drawing/2014/main" id="{23064963-7F89-A855-0323-4EA3C9A6DCE2}"/>
              </a:ext>
            </a:extLst>
          </p:cNvPr>
          <p:cNvSpPr txBox="1">
            <a:spLocks noChangeArrowheads="1"/>
          </p:cNvSpPr>
          <p:nvPr/>
        </p:nvSpPr>
        <p:spPr bwMode="auto">
          <a:xfrm rot="10800000" flipV="1">
            <a:off x="1168400" y="1270000"/>
            <a:ext cx="9366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lnSpc>
                <a:spcPct val="75000"/>
              </a:lnSpc>
              <a:spcBef>
                <a:spcPts val="156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1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1pPr>
            <a:lvl2pPr>
              <a:lnSpc>
                <a:spcPct val="75000"/>
              </a:lnSpc>
              <a:spcBef>
                <a:spcPts val="12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2pPr>
            <a:lvl3pPr>
              <a:lnSpc>
                <a:spcPct val="75000"/>
              </a:lnSpc>
              <a:spcBef>
                <a:spcPts val="9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3pPr>
            <a:lvl4pPr>
              <a:lnSpc>
                <a:spcPct val="75000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4pPr>
            <a:lvl5pPr>
              <a:lnSpc>
                <a:spcPct val="75000"/>
              </a:lnSpc>
              <a:spcBef>
                <a:spcPts val="313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5pPr>
            <a:lvl6pPr marL="25146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6pPr>
            <a:lvl7pPr marL="29718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7pPr>
            <a:lvl8pPr marL="34290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8pPr>
            <a:lvl9pPr marL="3886200" indent="-228600" defTabSz="449263" eaLnBrk="0" fontAlgn="base" hangingPunct="0">
              <a:lnSpc>
                <a:spcPct val="75000"/>
              </a:lnSpc>
              <a:spcBef>
                <a:spcPts val="31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rgbClr val="000000"/>
                </a:solidFill>
                <a:latin typeface="Calibri" panose="020F0502020204030204" pitchFamily="34" charset="0"/>
                <a:cs typeface="Source Han Sans" charset="0"/>
              </a:defRPr>
            </a:lvl9pPr>
          </a:lstStyle>
          <a:p>
            <a:pPr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FontTx/>
              <a:buNone/>
            </a:pPr>
            <a:endParaRPr lang="de-DE" altLang="de-DE" sz="800" b="1">
              <a:latin typeface="Trebuchet MS" panose="020B0603020202020204" pitchFamily="34" charset="0"/>
              <a:ea typeface="NSimSun" panose="02010609030101010101" pitchFamily="49" charset="-122"/>
            </a:endParaRPr>
          </a:p>
        </p:txBody>
      </p:sp>
      <p:sp>
        <p:nvSpPr>
          <p:cNvPr id="3116" name="Textfeld 2">
            <a:extLst>
              <a:ext uri="{FF2B5EF4-FFF2-40B4-BE49-F238E27FC236}">
                <a16:creationId xmlns:a16="http://schemas.microsoft.com/office/drawing/2014/main" id="{514C5B90-7B03-CAFC-82D1-14172E177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8" y="1509713"/>
            <a:ext cx="15843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altLang="de-DE" sz="800" b="1">
                <a:solidFill>
                  <a:srgbClr val="000000"/>
                </a:solidFill>
                <a:latin typeface="Trebuchet MS" panose="020B0603020202020204" pitchFamily="34" charset="0"/>
                <a:ea typeface="NSimSun" panose="02010609030101010101" pitchFamily="49" charset="-122"/>
              </a:rPr>
              <a:t>DE-ÖKO-006 Kontrollstelle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Source Han Sans"/>
      </a:majorFont>
      <a:minorFont>
        <a:latin typeface="Calibri"/>
        <a:ea typeface=""/>
        <a:cs typeface="Source Han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de-DE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Source Han Sans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399</Words>
  <Application>Microsoft Office PowerPoint</Application>
  <PresentationFormat>Benutzerdefiniert</PresentationFormat>
  <Paragraphs>65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Segoe UI</vt:lpstr>
      <vt:lpstr>Times New Roman</vt:lpstr>
      <vt:lpstr>Trebuchet MS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 G</dc:creator>
  <cp:lastModifiedBy>Schneider Annette</cp:lastModifiedBy>
  <cp:revision>1332</cp:revision>
  <cp:lastPrinted>2024-10-17T11:57:52Z</cp:lastPrinted>
  <dcterms:created xsi:type="dcterms:W3CDTF">2019-09-24T12:03:32Z</dcterms:created>
  <dcterms:modified xsi:type="dcterms:W3CDTF">2024-10-17T11:58:11Z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0</vt:r8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1</vt:r8>
  </property>
</Properties>
</file>