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691813" cy="7559675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2C8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146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2080DE7A-529A-5348-CDB0-C2862117E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0772C50F-3A10-6153-FAC4-846CC88260D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768350" y="755650"/>
            <a:ext cx="5259388" cy="371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9E76FE4-1D6E-5EB4-05CD-85C18C922B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609" y="4715629"/>
            <a:ext cx="5436869" cy="446476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de-DE" noProof="0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B23F6338-3237-7830-0D7C-7477A70D2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950264" cy="49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2" name="Text Box 5">
            <a:extLst>
              <a:ext uri="{FF2B5EF4-FFF2-40B4-BE49-F238E27FC236}">
                <a16:creationId xmlns:a16="http://schemas.microsoft.com/office/drawing/2014/main" id="{EC2B2C3A-08D3-756E-7B39-19C98214D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7412" y="0"/>
            <a:ext cx="2950264" cy="49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3" name="Text Box 6">
            <a:extLst>
              <a:ext uri="{FF2B5EF4-FFF2-40B4-BE49-F238E27FC236}">
                <a16:creationId xmlns:a16="http://schemas.microsoft.com/office/drawing/2014/main" id="{A0E5E02F-D7EE-1179-B78A-459B2E4D3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431259"/>
            <a:ext cx="2950264" cy="49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A1019EB2-216C-AEE7-AC3B-25E43D916B6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47412" y="9431259"/>
            <a:ext cx="2948675" cy="49379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 sz="1300" smtClean="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74D3A973-75A8-48D8-BC1A-B68F2697CD4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225FD4F3-CD10-413A-91E3-3F045D59E45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851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2097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343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589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>
              <a:buClrTx/>
              <a:buFontTx/>
              <a:buNone/>
            </a:pPr>
            <a:fld id="{77708E42-97F4-4B7D-84E0-3E3C647F6155}" type="slidenum">
              <a:rPr lang="de-DE" altLang="de-DE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rPr>
              <a:pPr>
                <a:buClrTx/>
                <a:buFontTx/>
                <a:buNone/>
              </a:pPr>
              <a:t>1</a:t>
            </a:fld>
            <a:endParaRPr lang="de-DE" altLang="de-DE">
              <a:solidFill>
                <a:srgbClr val="000000"/>
              </a:solidFill>
              <a:latin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8217DDBA-1BC5-9906-2A77-C83264AA8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7412" y="9431259"/>
            <a:ext cx="2950264" cy="49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r" eaLnBrk="1">
              <a:lnSpc>
                <a:spcPct val="93000"/>
              </a:lnSpc>
              <a:buClrTx/>
              <a:buFontTx/>
              <a:buNone/>
            </a:pPr>
            <a:fld id="{28904060-1AF3-413B-9BF9-213C2E2284BE}" type="slidenum">
              <a:rPr lang="de-DE" altLang="de-DE" sz="13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rPr>
              <a:pPr algn="r" eaLnBrk="1">
                <a:lnSpc>
                  <a:spcPct val="93000"/>
                </a:lnSpc>
                <a:buClrTx/>
                <a:buFontTx/>
                <a:buNone/>
              </a:pPr>
              <a:t>1</a:t>
            </a:fld>
            <a:endParaRPr lang="de-DE" altLang="de-DE" sz="1300">
              <a:solidFill>
                <a:srgbClr val="000000"/>
              </a:solidFill>
              <a:latin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9C2BEF5A-2A3F-19C3-EBDC-F0672D93C015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8350" y="755650"/>
            <a:ext cx="5262563" cy="37211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428E4566-0B8E-FB34-11A3-3F0FB2D4162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79609" y="4715630"/>
            <a:ext cx="5440045" cy="446794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51579E-2A29-3E33-650D-EAB87E17AD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FFF4C41-2716-D5F3-8800-5A3BC232AEC5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1C722F-2FF3-4045-A94C-ECA42AF628B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38040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F6A2F2-C0F7-F9AC-48CE-6C50E5557C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3FF9E2E-16E1-23A1-17B4-02CEA82E347D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856223-9580-46EB-8B5F-43D4E144A3A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02439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750175" y="1236663"/>
            <a:ext cx="2403475" cy="4913312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4988" y="1236663"/>
            <a:ext cx="7062787" cy="491331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7623E-778D-9ECA-E292-CD982A84FD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6B7922E-D931-40DD-B400-F6B8E02E3389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01C45F1-9C1E-44C0-8F7C-F32FAD91539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7471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1688" y="1236663"/>
            <a:ext cx="9085262" cy="26289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A0E2275-3D42-892B-9256-1288240AEF2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3C973D2-B6B7-B966-2B0B-C4683F05A32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C64A22-4ABD-49D8-8983-4F5A060B9CC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39667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0AC8A0-C825-B4B9-E003-78045AADF06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6C1C261-2AE0-4B32-886C-4E9AD3547B00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583EB8-16B7-4BE8-948E-097B7FEDDC6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3334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</p:spPr>
        <p:txBody>
          <a:bodyPr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C20C02-FCDE-A570-6424-5B9BC8CB3AE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450A68C-3EB4-2E1D-F7A3-4F7F96659486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558B67-6FF7-4474-A445-822DD25AB8E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38735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4988" y="1768475"/>
            <a:ext cx="4732337" cy="4381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9725" y="1768475"/>
            <a:ext cx="4733925" cy="4381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A8D49F-CBB3-C3B5-BCD4-E50430ABAA3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128F18-9002-47ED-C947-D961A7C9AD02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C5FCD0-EF05-4252-B9A4-5A7BE12F373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85467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A1CB459-1D01-8FEC-5DBE-931E372C8B6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467307E6-0D50-A2D5-418B-8E4C4212704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AFB033-A637-4250-A14D-82B01EE5097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11978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2E3CBC0-2919-5C27-630E-0CE49974BC5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2654AB1-2716-5ADC-0EF7-7DD310347AD1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558B7A-0CE9-4B58-8E7E-91155FE2F16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0331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EAF55FB-6274-721D-40C9-785353A50A5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0E35356-8DAD-3386-73F6-599154BE027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66271C-FE84-4078-BF85-E9F3E6E1845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6210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DADDA9B-3906-D6E0-839C-D0690A24904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C38E90-626E-CCE5-8B09-F722008FC1CC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D6C85E-FC6A-45A3-AB96-4194FF25F30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68699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300C8F8-43C4-18BE-1854-2726C162007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F61D19-FF43-2713-EE89-32F77375E8AA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978953-4161-45A6-A956-F78C900B934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5256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EC592468-6A36-60DE-9249-D91B321817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01688" y="1236663"/>
            <a:ext cx="9085262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Format des Titeltextes durch Klicken bearbeiten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ED60D6C8-817E-71C0-EFDA-4AF5DF1796E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735013" y="7007225"/>
            <a:ext cx="2401887" cy="3984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200">
                <a:solidFill>
                  <a:srgbClr val="8B8B8B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FBF4944C-9962-7029-2F04-9DDB61B08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67B5840-E171-EE62-0A1A-9186CE7B8F3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551738" y="7007225"/>
            <a:ext cx="2401887" cy="3984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200" smtClean="0">
                <a:solidFill>
                  <a:srgbClr val="8B8B8B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5E3B5FF4-9A9B-4E7F-9BB4-31E460F444F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0F7725D2-2508-A278-D035-7533F27FFF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68475"/>
            <a:ext cx="9618662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982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Format des Gliederungstextes durch Klicken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/>
  <p:txStyles>
    <p:titleStyle>
      <a:lvl1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2pPr>
      <a:lvl3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3pPr>
      <a:lvl4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4pPr>
      <a:lvl5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5pPr>
      <a:lvl6pPr marL="25146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6pPr>
      <a:lvl7pPr marL="29718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7pPr>
      <a:lvl8pPr marL="34290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8pPr>
      <a:lvl9pPr marL="38862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9pPr>
    </p:titleStyle>
    <p:bodyStyle>
      <a:lvl1pPr marL="342900" indent="-342900" algn="l" defTabSz="449263" rtl="0" eaLnBrk="0" fontAlgn="base" hangingPunct="0">
        <a:lnSpc>
          <a:spcPct val="75000"/>
        </a:lnSpc>
        <a:spcBef>
          <a:spcPts val="157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31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75000"/>
        </a:lnSpc>
        <a:spcBef>
          <a:spcPts val="126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75000"/>
        </a:lnSpc>
        <a:spcBef>
          <a:spcPts val="950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75000"/>
        </a:lnSpc>
        <a:spcBef>
          <a:spcPts val="63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75000"/>
        </a:lnSpc>
        <a:spcBef>
          <a:spcPts val="32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43A1ACBB-69DD-6A6E-27EB-68B60DE2D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519" y="6789304"/>
            <a:ext cx="100076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Die im Speiseplan mit BIO gekennzeichneten Menükomponenten sind 100% aus kontrolliert biologischem Anbau. </a:t>
            </a:r>
          </a:p>
          <a:p>
            <a:pPr algn="ctr" eaLnBrk="1" hangingPunct="1">
              <a:lnSpc>
                <a:spcPct val="115000"/>
              </a:lnSpc>
              <a:buClrTx/>
              <a:buFontTx/>
              <a:buNone/>
            </a:pP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Weitere Zutaten aus biologischer Herkunft werden mit konventionellen Produkten zusammen verarbeitet und können deshalb nicht BIO gekennzeichnet werden.</a:t>
            </a:r>
          </a:p>
          <a:p>
            <a:pPr algn="ctr" eaLnBrk="1" hangingPunct="1">
              <a:spcBef>
                <a:spcPts val="588"/>
              </a:spcBef>
              <a:buClrTx/>
              <a:buFontTx/>
              <a:buNone/>
            </a:pPr>
            <a:r>
              <a:rPr lang="de-DE" altLang="de-DE" sz="600" dirty="0">
                <a:solidFill>
                  <a:srgbClr val="000000"/>
                </a:solidFill>
              </a:rPr>
              <a:t>1 = Farbstoff, 2 = Konservierungsstoffe, 3 = Phosphat, 4 = Süßungsmittel, 5 = Antioxidationsmittel, 6 = Schwärzungsmittel, 7 = Pökelsalz</a:t>
            </a:r>
            <a:br>
              <a:rPr lang="de-DE" altLang="de-DE" sz="600" dirty="0">
                <a:solidFill>
                  <a:srgbClr val="000000"/>
                </a:solidFill>
              </a:rPr>
            </a:br>
            <a:r>
              <a:rPr lang="de-DE" altLang="de-DE" sz="600" dirty="0">
                <a:solidFill>
                  <a:srgbClr val="000000"/>
                </a:solidFill>
              </a:rPr>
              <a:t>A = Glutenhaltiges Getreide, B = Ei, C = Fisch, D = Erdnüsse, E = Sojabohnen, F = Milch, G = Schalenfrüchte, H = Sellerie, I = Senf, J = Sesam, K = Sulfite</a:t>
            </a:r>
          </a:p>
          <a:p>
            <a:pPr algn="ctr" eaLnBrk="1" hangingPunct="1">
              <a:buClrTx/>
              <a:buFontTx/>
              <a:buNone/>
            </a:pPr>
            <a:r>
              <a:rPr lang="de-DE" altLang="de-DE" sz="600" b="1" dirty="0">
                <a:solidFill>
                  <a:srgbClr val="000000"/>
                </a:solidFill>
              </a:rPr>
              <a:t>Wir verwenden KEIN Schweinefleisch in unserem Betrieb! Spuren von Allergenen durch die Verarbeitung im Betrieb sind möglich.</a:t>
            </a:r>
          </a:p>
        </p:txBody>
      </p:sp>
      <p:pic>
        <p:nvPicPr>
          <p:cNvPr id="15363" name="Picture 2">
            <a:extLst>
              <a:ext uri="{FF2B5EF4-FFF2-40B4-BE49-F238E27FC236}">
                <a16:creationId xmlns:a16="http://schemas.microsoft.com/office/drawing/2014/main" id="{79072846-4A28-74AD-CA55-26642C3C4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98" y="56315"/>
            <a:ext cx="10688638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4" name="Rectangle 3">
            <a:extLst>
              <a:ext uri="{FF2B5EF4-FFF2-40B4-BE49-F238E27FC236}">
                <a16:creationId xmlns:a16="http://schemas.microsoft.com/office/drawing/2014/main" id="{E8D04CDC-4F55-3406-B612-A6D7AFAFB8F2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798360" y="1062961"/>
            <a:ext cx="5075238" cy="766216"/>
          </a:xfrm>
          <a:prstGeom prst="rect">
            <a:avLst/>
          </a:prstGeom>
          <a:solidFill>
            <a:srgbClr val="FFFFFF"/>
          </a:solidFill>
          <a:ln w="93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de-DE" altLang="de-DE" sz="2000" b="1" dirty="0">
                <a:solidFill>
                  <a:srgbClr val="72BF44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Speiseplan von 07.07. bis 11.07.2025  KW 28</a:t>
            </a:r>
          </a:p>
          <a:p>
            <a:pPr algn="ctr" eaLnBrk="1" hangingPunct="1">
              <a:buClrTx/>
              <a:buFontTx/>
              <a:buNone/>
            </a:pPr>
            <a:endParaRPr lang="de-DE" altLang="de-DE" sz="2000" b="1" dirty="0">
              <a:solidFill>
                <a:srgbClr val="72BF44"/>
              </a:solidFill>
              <a:latin typeface="Trebuchet MS" panose="020B0603020202020204" pitchFamily="34" charset="0"/>
              <a:ea typeface="NSimSun" panose="02010609030101010101" pitchFamily="49" charset="-122"/>
            </a:endParaRPr>
          </a:p>
          <a:p>
            <a:pPr algn="ctr" eaLnBrk="1" hangingPunct="1">
              <a:spcBef>
                <a:spcPts val="300"/>
              </a:spcBef>
              <a:buClrTx/>
              <a:buFontTx/>
              <a:buNone/>
            </a:pPr>
            <a:endParaRPr lang="de-DE" altLang="de-DE" sz="2000" b="1" dirty="0">
              <a:solidFill>
                <a:srgbClr val="72BF44"/>
              </a:solidFill>
              <a:latin typeface="Trebuchet MS" panose="020B0603020202020204" pitchFamily="34" charset="0"/>
              <a:ea typeface="NSimSun" panose="02010609030101010101" pitchFamily="49" charset="-122"/>
            </a:endParaRP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8B52247D-6261-D5BE-F47D-D951B93EDE23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33338" y="1555728"/>
            <a:ext cx="1839781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eaLnBrk="1">
              <a:buClrTx/>
              <a:buFontTx/>
              <a:buNone/>
            </a:pPr>
            <a:r>
              <a:rPr lang="de-DE" altLang="de-DE" sz="800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DE-ÖKO-006 Kontrollstelle</a:t>
            </a:r>
          </a:p>
        </p:txBody>
      </p:sp>
      <p:graphicFrame>
        <p:nvGraphicFramePr>
          <p:cNvPr id="3077" name="Group 5">
            <a:extLst>
              <a:ext uri="{FF2B5EF4-FFF2-40B4-BE49-F238E27FC236}">
                <a16:creationId xmlns:a16="http://schemas.microsoft.com/office/drawing/2014/main" id="{3BB1F0B3-D948-92C0-46B6-661244954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574707"/>
              </p:ext>
            </p:extLst>
          </p:nvPr>
        </p:nvGraphicFramePr>
        <p:xfrm>
          <a:off x="187407" y="1867984"/>
          <a:ext cx="10297144" cy="4771100"/>
        </p:xfrm>
        <a:graphic>
          <a:graphicData uri="http://schemas.openxmlformats.org/drawingml/2006/table">
            <a:tbl>
              <a:tblPr/>
              <a:tblGrid>
                <a:gridCol w="399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42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205">
                  <a:extLst>
                    <a:ext uri="{9D8B030D-6E8A-4147-A177-3AD203B41FA5}">
                      <a16:colId xmlns:a16="http://schemas.microsoft.com/office/drawing/2014/main" val="1037366098"/>
                    </a:ext>
                  </a:extLst>
                </a:gridCol>
              </a:tblGrid>
              <a:tr h="359099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endParaRPr kumimoji="0" lang="de-DE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Source Han Sans" charset="0"/>
                      </a:endParaRP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Menü 1</a:t>
                      </a: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Menü 2</a:t>
                      </a: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Gemüse statt Salat</a:t>
                      </a:r>
                      <a:endParaRPr kumimoji="0" lang="de-DE" altLang="de-DE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72BF44"/>
                        </a:solidFill>
                        <a:effectLst/>
                        <a:latin typeface="Trebuchet MS" panose="020B0603020202020204" pitchFamily="34" charset="0"/>
                        <a:cs typeface="Source Han Sans" charset="0"/>
                      </a:endParaRP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691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MO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Gemüsebrühe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Butterklößchen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A,B,F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Pfannkuchenfluffies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Zimt/Zucker und Apfelmus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(Suppe für Alle)</a:t>
                      </a:r>
                      <a:endParaRPr kumimoji="0" lang="de-DE" altLang="de-DE" sz="1400" b="1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Gemüsebrühe </a:t>
                      </a:r>
                      <a:r>
                        <a:rPr kumimoji="0" lang="de-DE" altLang="de-DE" sz="1100" b="0" i="0" u="none" strike="noStrike" kern="1200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</a:t>
                      </a:r>
                      <a:r>
                        <a:rPr kumimoji="0" lang="de-DE" altLang="de-DE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Butterklößchen</a:t>
                      </a:r>
                      <a:r>
                        <a:rPr kumimoji="0" lang="de-DE" altLang="de-DE" sz="1100" b="0" i="0" u="none" strike="noStrike" kern="1200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A,B,F</a:t>
                      </a:r>
                      <a:r>
                        <a:rPr kumimoji="0" lang="de-DE" altLang="de-DE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Pfannkuchenfluffies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Zimt/Zucker und Apfelmus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(Suppe für Alle)</a:t>
                      </a:r>
                      <a:endParaRPr kumimoji="0" lang="de-DE" altLang="de-DE" sz="1400" b="1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0703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DI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Gnocchetti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italienischer 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gem. Blattsalat mit Hausdressing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endParaRPr kumimoji="0" lang="de-DE" altLang="de-DE" sz="1100" b="1" i="1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Naturjoghurt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82C836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-Himbeere</a:t>
                      </a:r>
                      <a:endParaRPr kumimoji="0" lang="de-DE" altLang="de-DE" sz="1100" b="0" i="0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Süßkartoffelgnocchi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italienischer 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gem. Blattsalat mit Hausdressing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endParaRPr kumimoji="0" lang="de-DE" altLang="de-DE" sz="1100" b="1" i="1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Naturjoghurt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82C836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-Himbeere</a:t>
                      </a:r>
                      <a:endParaRPr kumimoji="0" lang="de-DE" altLang="de-DE" sz="1100" b="0" i="0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-Maisgemüse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687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MI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Putengulasch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Currysoße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Couscous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Tomatensalat</a:t>
                      </a:r>
                      <a:endParaRPr kumimoji="0" lang="de-DE" altLang="de-DE" sz="1100" b="1" i="1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Frisches Obst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Vege. Geschnetzeltes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Currysoße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Couscous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Tomatensalat</a:t>
                      </a:r>
                      <a:endParaRPr kumimoji="0" lang="de-DE" altLang="de-DE" sz="1100" b="1" i="1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Frisches Obst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-Maisgemüse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3275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DO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Tortellini pomodore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Tomatensoße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Eissalat mit Mais und Frenchdressing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F,I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Zitronenkuchen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endParaRPr kumimoji="0" lang="de-DE" altLang="de-DE" sz="1100" b="0" i="0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______ Stk. Spinatknödel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Tomatensoße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Eissalat mit Mais und Frenchdressing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F,I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Zitronenkuchen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endParaRPr kumimoji="0" lang="de-DE" altLang="de-DE" sz="1100" b="0" i="0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-Maisgemüse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1253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FR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Fischfilet MSC paniert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A,C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Remouladensoße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B,F,H,I,1,4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Kartoffelsalat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H,I</a:t>
                      </a:r>
                      <a:endParaRPr kumimoji="0" lang="de-DE" altLang="de-DE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Apfel-Maracuja-Mus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Gemüseküchle</a:t>
                      </a:r>
                      <a:r>
                        <a:rPr kumimoji="0" lang="de-DE" altLang="de-DE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Remouladensoße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B,F,H,I,1,4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Kartoffelsalat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H,I</a:t>
                      </a:r>
                      <a:endParaRPr kumimoji="0" lang="de-DE" altLang="de-DE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Apfel-Maracuja-Mus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403" name="Text Box 88">
            <a:extLst>
              <a:ext uri="{FF2B5EF4-FFF2-40B4-BE49-F238E27FC236}">
                <a16:creationId xmlns:a16="http://schemas.microsoft.com/office/drawing/2014/main" id="{967A7E00-0D7A-A75F-05E7-C4EA4E9C4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3598" y="1179296"/>
            <a:ext cx="1996433" cy="61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>
              <a:lnSpc>
                <a:spcPct val="107000"/>
              </a:lnSpc>
              <a:spcAft>
                <a:spcPts val="813"/>
              </a:spcAft>
              <a:buClrTx/>
              <a:buFontTx/>
              <a:buNone/>
            </a:pP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Alle mit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 *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 gekennzeichneten Speisen sind ausschließlich mit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-Milch,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-Joghurt,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-Quark,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-Sahne oder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-Schmand zubereitet.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Source Han Sans"/>
      </a:majorFont>
      <a:minorFont>
        <a:latin typeface="Calibri"/>
        <a:ea typeface=""/>
        <a:cs typeface="Source Han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Source Han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Source Han Sans" charset="0"/>
          </a:defRPr>
        </a:defPPr>
      </a:lstStyle>
    </a:lnDef>
  </a:objectDefaults>
  <a:extraClrSchemeLst>
    <a:extraClrScheme>
      <a:clrScheme name="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404</Words>
  <Application>Microsoft Office PowerPoint</Application>
  <PresentationFormat>Benutzerdefiniert</PresentationFormat>
  <Paragraphs>62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Trebuchet MS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Klapps, Silke | Fernküche Forster</dc:creator>
  <cp:lastModifiedBy>Schneider Annette</cp:lastModifiedBy>
  <cp:revision>94</cp:revision>
  <cp:lastPrinted>2025-06-11T10:34:36Z</cp:lastPrinted>
  <dcterms:modified xsi:type="dcterms:W3CDTF">2025-06-26T12:08:08Z</dcterms:modified>
</cp:coreProperties>
</file>