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10691813" cy="7559675"/>
  <p:notesSz cx="6796088" cy="992505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1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81252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GB" sz="2000" b="0" u="none" strike="noStrike">
                <a:solidFill>
                  <a:schemeClr val="lt1"/>
                </a:solidFill>
                <a:effectLst/>
                <a:uFillTx/>
                <a:latin typeface="Arial"/>
              </a:rPr>
              <a:t>Folie mittels Klicken verschieben</a:t>
            </a: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Format der Notizen mittels Klicken bearbeiten</a:t>
            </a:r>
          </a:p>
        </p:txBody>
      </p:sp>
      <p:sp>
        <p:nvSpPr>
          <p:cNvPr id="6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&lt;Kopfzeile&gt;</a:t>
            </a:r>
          </a:p>
        </p:txBody>
      </p:sp>
      <p:sp>
        <p:nvSpPr>
          <p:cNvPr id="64" name="PlaceHolder 4"/>
          <p:cNvSpPr>
            <a:spLocks noGrp="1"/>
          </p:cNvSpPr>
          <p:nvPr>
            <p:ph type="dt" idx="25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&lt;Datum/Uhrzeit&gt;</a:t>
            </a:r>
          </a:p>
        </p:txBody>
      </p:sp>
      <p:sp>
        <p:nvSpPr>
          <p:cNvPr id="65" name="PlaceHolder 5"/>
          <p:cNvSpPr>
            <a:spLocks noGrp="1"/>
          </p:cNvSpPr>
          <p:nvPr>
            <p:ph type="ftr" idx="26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</a:p>
        </p:txBody>
      </p:sp>
      <p:sp>
        <p:nvSpPr>
          <p:cNvPr id="66" name="PlaceHolder 6"/>
          <p:cNvSpPr>
            <a:spLocks noGrp="1"/>
          </p:cNvSpPr>
          <p:nvPr>
            <p:ph type="sldNum" idx="27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126201A2-0E97-42AE-B594-8E4B8F590DA9}" type="slidenum"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‹Nr.›</a:t>
            </a:fld>
            <a:endParaRPr lang="de-DE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sldNum" idx="28"/>
          </p:nvPr>
        </p:nvSpPr>
        <p:spPr>
          <a:xfrm>
            <a:off x="3846600" y="9429840"/>
            <a:ext cx="2947680" cy="49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b">
            <a:noAutofit/>
          </a:bodyPr>
          <a:lstStyle>
            <a:lvl1pPr indent="0" algn="r" defTabSz="449280">
              <a:lnSpc>
                <a:spcPct val="93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11120" algn="l"/>
                <a:tab pos="822240" algn="l"/>
                <a:tab pos="1235160" algn="l"/>
                <a:tab pos="1646280" algn="l"/>
                <a:tab pos="2057400" algn="l"/>
                <a:tab pos="2470320" algn="l"/>
                <a:tab pos="288144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3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+mn-ea"/>
              </a:defRPr>
            </a:lvl1pPr>
          </a:lstStyle>
          <a:p>
            <a:pPr indent="0" algn="r" defTabSz="449280">
              <a:lnSpc>
                <a:spcPct val="93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11120" algn="l"/>
                <a:tab pos="822240" algn="l"/>
                <a:tab pos="1235160" algn="l"/>
                <a:tab pos="1646280" algn="l"/>
                <a:tab pos="2057400" algn="l"/>
                <a:tab pos="2470320" algn="l"/>
                <a:tab pos="288144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CEF630E7-B6CF-4A6B-8AC5-C32BAE60DCB3}" type="slidenum">
              <a:rPr lang="de-DE" sz="13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+mn-ea"/>
              </a:rPr>
              <a:t>1</a:t>
            </a:fld>
            <a:endParaRPr lang="de-DE" sz="13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Text Box 1"/>
          <p:cNvSpPr/>
          <p:nvPr/>
        </p:nvSpPr>
        <p:spPr>
          <a:xfrm>
            <a:off x="3846600" y="9429840"/>
            <a:ext cx="2949120" cy="495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 defTabSz="449280">
              <a:lnSpc>
                <a:spcPct val="93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11120" algn="l"/>
                <a:tab pos="822240" algn="l"/>
                <a:tab pos="1235160" algn="l"/>
                <a:tab pos="1646280" algn="l"/>
                <a:tab pos="2057400" algn="l"/>
                <a:tab pos="2470320" algn="l"/>
                <a:tab pos="288144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E00163BA-E287-4E6F-B242-AA04DC7A87F9}" type="slidenum">
              <a:rPr lang="de-DE" sz="13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+mn-ea"/>
              </a:rPr>
              <a:t>1</a:t>
            </a:fld>
            <a:endParaRPr lang="de-DE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766763" y="755650"/>
            <a:ext cx="5264150" cy="3721100"/>
          </a:xfrm>
          <a:prstGeom prst="rect">
            <a:avLst/>
          </a:prstGeom>
          <a:ln w="0">
            <a:noFill/>
          </a:ln>
        </p:spPr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8520" cy="4466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336680" y="1236600"/>
            <a:ext cx="8018280" cy="2631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algn="ctr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6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6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 idx="1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2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A7D31C7B-30F8-44A8-9BAF-2941D021DA7C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1"/>
          <p:cNvSpPr>
            <a:spLocks noGrp="1"/>
          </p:cNvSpPr>
          <p:nvPr>
            <p:ph type="dt" idx="19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ldNum" idx="20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23AF0096-1CB5-4A79-B5C8-84D5A60C257B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nhalt mit 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736560" y="503280"/>
            <a:ext cx="3447720" cy="1765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32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45000" y="1089000"/>
            <a:ext cx="5412960" cy="537192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736560" y="2268360"/>
            <a:ext cx="3447720" cy="420012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16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1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 type="dt" idx="21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5"/>
          <p:cNvSpPr>
            <a:spLocks noGrp="1"/>
          </p:cNvSpPr>
          <p:nvPr>
            <p:ph type="sldNum" idx="22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9CFB587A-BE8F-464E-AEAA-4417383690ED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ild mit 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736560" y="503280"/>
            <a:ext cx="3447720" cy="1765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32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4545000" y="1089000"/>
            <a:ext cx="5412960" cy="53719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432000" indent="-324000">
              <a:lnSpc>
                <a:spcPct val="7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Format des Gliederungstextes durch Klicken bearbeiten</a:t>
            </a:r>
          </a:p>
          <a:p>
            <a:pPr marL="864000" lvl="1" indent="-324000">
              <a:lnSpc>
                <a:spcPct val="75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Gliederungsebene</a:t>
            </a:r>
          </a:p>
          <a:p>
            <a:pPr marL="1296000" lvl="2" indent="-288000">
              <a:lnSpc>
                <a:spcPct val="75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Gliederungsebene</a:t>
            </a:r>
          </a:p>
          <a:p>
            <a:pPr marL="1728000" lvl="3" indent="-216000">
              <a:lnSpc>
                <a:spcPct val="75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Gliederungsebene</a:t>
            </a:r>
          </a:p>
          <a:p>
            <a:pPr marL="2160000" lvl="4" indent="-216000">
              <a:lnSpc>
                <a:spcPct val="75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Gliederungsebene</a:t>
            </a:r>
          </a:p>
          <a:p>
            <a:pPr marL="2592000" lvl="5" indent="-216000">
              <a:lnSpc>
                <a:spcPct val="75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Sechste Gliederungsebene</a:t>
            </a:r>
          </a:p>
          <a:p>
            <a:pPr marL="3024000" lvl="6" indent="-216000">
              <a:lnSpc>
                <a:spcPct val="75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Siebte Gliederungsebene</a:t>
            </a: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736560" y="2268360"/>
            <a:ext cx="3447720" cy="420012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16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1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dt" idx="23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5"/>
          <p:cNvSpPr>
            <a:spLocks noGrp="1"/>
          </p:cNvSpPr>
          <p:nvPr>
            <p:ph type="sldNum" idx="24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96CED35F-7FF6-4292-A3F0-462F58E87545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34960" y="1768320"/>
            <a:ext cx="9618480" cy="4381200"/>
          </a:xfrm>
          <a:prstGeom prst="rect">
            <a:avLst/>
          </a:prstGeom>
          <a:noFill/>
          <a:ln w="0">
            <a:noFill/>
          </a:ln>
        </p:spPr>
        <p:txBody>
          <a:bodyPr vert="eaVert"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3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sldNum" idx="4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0387AB63-33F5-447D-A0D3-BDC635E3ACB4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7750080" y="1236600"/>
            <a:ext cx="2403000" cy="4912920"/>
          </a:xfrm>
          <a:prstGeom prst="rect">
            <a:avLst/>
          </a:prstGeom>
          <a:noFill/>
          <a:ln w="0">
            <a:noFill/>
          </a:ln>
        </p:spPr>
        <p:txBody>
          <a:bodyPr vert="eaVert"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534960" y="1236600"/>
            <a:ext cx="7062480" cy="4912920"/>
          </a:xfrm>
          <a:prstGeom prst="rect">
            <a:avLst/>
          </a:prstGeom>
          <a:noFill/>
          <a:ln w="0">
            <a:noFill/>
          </a:ln>
        </p:spPr>
        <p:txBody>
          <a:bodyPr vert="eaVert"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dt" idx="5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sldNum" idx="6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C3D4251C-2C29-4159-98F3-569C85A82677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enutzerdefiniertes Layou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dt" idx="7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sldNum" idx="8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96D104E8-94B5-4F0E-8476-EEC8CC7ABC11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34960" y="1768320"/>
            <a:ext cx="9618480" cy="43812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dt" idx="9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sldNum" idx="10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E1CD6833-F83F-460F-8463-4EDE28429098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Abschnitts-&#10;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730080" y="1884240"/>
            <a:ext cx="9219960" cy="3144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6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6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730080" y="5059440"/>
            <a:ext cx="9219960" cy="16524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dt" idx="11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sldNum" idx="12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5DD22A30-18B9-448F-B3EA-717F3009411F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34960" y="1768320"/>
            <a:ext cx="4731840" cy="43812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419800" y="1768320"/>
            <a:ext cx="4733640" cy="43812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dt" idx="13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sldNum" idx="14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8632D6D3-7D23-440F-9F03-76CE2D8CC2BF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ergleich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736560" y="403200"/>
            <a:ext cx="9221400" cy="1460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736560" y="1852560"/>
            <a:ext cx="4522320" cy="90756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b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736560" y="2760840"/>
            <a:ext cx="4522320" cy="406188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5413320" y="1852560"/>
            <a:ext cx="4544640" cy="90756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b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5413320" y="2760840"/>
            <a:ext cx="4544640" cy="406188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dt" idx="15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sldNum" idx="16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66E05559-7B6D-4090-85DA-443D1799D590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dt" idx="17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sldNum" idx="18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CE77E4B3-6B40-4B5B-B35F-6826B3B4794F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angle 1"/>
          <p:cNvSpPr/>
          <p:nvPr/>
        </p:nvSpPr>
        <p:spPr>
          <a:xfrm>
            <a:off x="340560" y="6789240"/>
            <a:ext cx="10007280" cy="720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000" b="1" u="none" strike="noStrike" dirty="0">
                <a:solidFill>
                  <a:srgbClr val="72BF44"/>
                </a:solidFill>
                <a:effectLst/>
                <a:uFillTx/>
                <a:latin typeface="Trebuchet MS"/>
              </a:rPr>
              <a:t>Die im Speiseplan mit BIO gekennzeichneten Menükomponenten sind 100% aus kontrolliert biologischem Anbau. </a:t>
            </a:r>
            <a:endParaRPr lang="de-DE" sz="1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15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000" b="1" u="none" strike="noStrike" dirty="0">
                <a:solidFill>
                  <a:srgbClr val="72BF44"/>
                </a:solidFill>
                <a:effectLst/>
                <a:uFillTx/>
                <a:latin typeface="Trebuchet MS"/>
              </a:rPr>
              <a:t>Weitere Zutaten aus biologischer Herkunft werden mit konventionellen Produkten zusammen verarbeitet und können deshalb nicht BIO gekennzeichnet werden.</a:t>
            </a:r>
            <a:endParaRPr lang="de-DE" sz="1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00000"/>
              </a:lnSpc>
              <a:spcBef>
                <a:spcPts val="587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6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1 = Farbstoff, 2 = Konservierungsstoffe, 3 = Phosphat, 4 = Süßungsmittel, 5 = Antioxidationsmittel, 6 = Schwärzungsmittel, 7 = Pökelsalz</a:t>
            </a:r>
            <a:br>
              <a:rPr sz="600" dirty="0"/>
            </a:br>
            <a:r>
              <a:rPr lang="de-DE" sz="6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A = Glutenhaltiges Getreide, B = Ei, C = Fisch, D = Erdnüsse, E = Sojabohnen, F = Milch, G = Schalenfrüchte, H = Sellerie, I = Senf, J = Sesam, K = Sulfite</a:t>
            </a:r>
          </a:p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600" b="1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Wir verwenden KEIN Schweinefleisch in unserem Betrieb! Spuren von Allergenen durch die Verarbeitung im Betrieb sind möglich.</a:t>
            </a:r>
            <a:endParaRPr lang="de-DE" sz="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8" name="Picture 2"/>
          <p:cNvPicPr/>
          <p:nvPr/>
        </p:nvPicPr>
        <p:blipFill>
          <a:blip r:embed="rId3"/>
          <a:stretch/>
        </p:blipFill>
        <p:spPr>
          <a:xfrm>
            <a:off x="3240" y="70920"/>
            <a:ext cx="10688400" cy="1657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9" name="Rectangle 3"/>
          <p:cNvSpPr/>
          <p:nvPr/>
        </p:nvSpPr>
        <p:spPr>
          <a:xfrm rot="10800000" flipV="1">
            <a:off x="2808446" y="1215000"/>
            <a:ext cx="5074920" cy="76572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20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Speiseplan von 20.10. bis 24.10.2025  KW 43</a:t>
            </a:r>
            <a:endParaRPr lang="de-DE" sz="2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endParaRPr lang="de-DE" sz="2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00000"/>
              </a:lnSpc>
              <a:spcBef>
                <a:spcPts val="300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endParaRPr lang="de-DE" sz="2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1" name="Group 5"/>
          <p:cNvGraphicFramePr/>
          <p:nvPr>
            <p:extLst>
              <p:ext uri="{D42A27DB-BD31-4B8C-83A1-F6EECF244321}">
                <p14:modId xmlns:p14="http://schemas.microsoft.com/office/powerpoint/2010/main" val="2784882876"/>
              </p:ext>
            </p:extLst>
          </p:nvPr>
        </p:nvGraphicFramePr>
        <p:xfrm>
          <a:off x="97020" y="2009952"/>
          <a:ext cx="10494360" cy="4583448"/>
        </p:xfrm>
        <a:graphic>
          <a:graphicData uri="http://schemas.openxmlformats.org/drawingml/2006/table">
            <a:tbl>
              <a:tblPr/>
              <a:tblGrid>
                <a:gridCol w="355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80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6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9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2171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3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endParaRPr lang="de-DE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Menü 1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Menü 2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Gemüse statt Salat</a:t>
                      </a:r>
                      <a:endParaRPr lang="de-DE" sz="13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4157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MO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Hausgemachte Tomatensuppe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A,H</a:t>
                      </a:r>
                      <a:endParaRPr kumimoji="0" lang="de-DE" altLang="de-DE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Pfannkuchenfluffies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Zimt/Zucker und Apfelmus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(Suppe für Alle)</a:t>
                      </a:r>
                      <a:endParaRPr kumimoji="0" lang="de-DE" altLang="de-DE" sz="1400" b="1" i="1" u="none" strike="noStrike" kern="1200" cap="none" spc="0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Hausgemachte Tomatensuppe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A,H</a:t>
                      </a:r>
                      <a:endParaRPr kumimoji="0" lang="de-DE" altLang="de-DE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Pfannkuchenfluffies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Zimt/Zucker und Apfelmus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(Suppe für Alle)</a:t>
                      </a:r>
                      <a:endParaRPr kumimoji="0" lang="de-DE" altLang="de-DE" sz="1400" b="1" i="1" u="none" strike="noStrike" kern="1200" cap="none" spc="0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7314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DI</a:t>
                      </a:r>
                      <a:endParaRPr lang="de-DE" sz="13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-</a:t>
                      </a:r>
                      <a:r>
                        <a:rPr kumimoji="0" lang="de-DE" altLang="de-DE" sz="11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Spirelli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mit Putenschinken-Sahnesoße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A,F,H,7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gem. Blattsalat mit Hausdressing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I</a:t>
                      </a:r>
                      <a:endParaRPr kumimoji="0" lang="de-DE" altLang="de-DE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Buttermilchdessert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  <a:endParaRPr kumimoji="0" lang="de-DE" altLang="de-DE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-</a:t>
                      </a:r>
                      <a:r>
                        <a:rPr kumimoji="0" lang="de-DE" altLang="de-DE" sz="11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Spirelli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mit </a:t>
                      </a: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Gemüse-Sahnesoße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gem. Blattsalat mit Hausdressing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I</a:t>
                      </a:r>
                      <a:endParaRPr kumimoji="0" lang="de-DE" altLang="de-DE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Buttermilchdessert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  <a:endParaRPr kumimoji="0" lang="de-DE" altLang="de-DE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BIO-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Zucchini-gemüse</a:t>
                      </a: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7314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MI</a:t>
                      </a:r>
                      <a:endParaRPr lang="de-DE" sz="13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Vege. pan. Schnitzel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Gewürzkartoffeln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Eissalat mit frischen Kräutern und Joghurtdressing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*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F,I</a:t>
                      </a:r>
                      <a:endParaRPr kumimoji="0" lang="de-DE" altLang="de-DE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Frisches Obst</a:t>
                      </a:r>
                      <a:endParaRPr kumimoji="0" lang="de-DE" altLang="de-DE" sz="1100" b="0" i="0" u="none" strike="noStrike" kern="1200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Vege. pan. Schnitzel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Gewürzkartoffeln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Eissalat mit frischen Kräutern und Joghurtdressing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*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F,I</a:t>
                      </a:r>
                      <a:endParaRPr kumimoji="0" lang="de-DE" altLang="de-DE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Frisches Obst</a:t>
                      </a:r>
                      <a:endParaRPr kumimoji="0" lang="de-DE" altLang="de-DE" sz="1100" b="0" i="0" u="none" strike="noStrike" kern="1200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BIO-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Zucchini-gemüse</a:t>
                      </a: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3086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DO</a:t>
                      </a:r>
                      <a:endParaRPr lang="de-DE" sz="13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Chili con Carne (Rind)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A,H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mit Langkornreis,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Bunte Rohkost mit Dip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F,H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Quarkspeise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-Himbeere</a:t>
                      </a:r>
                      <a:endParaRPr kumimoji="0" lang="de-DE" altLang="de-DE" sz="1100" b="0" i="0" u="none" strike="noStrike" kern="1200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Vege. Chili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A,H,I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mit Langkornreis,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Bunte Rohkost mit Dip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F,H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Quarkspeise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-Himbeere</a:t>
                      </a:r>
                      <a:endParaRPr kumimoji="0" lang="de-DE" altLang="de-DE" sz="1100" b="0" i="0" u="none" strike="noStrike" kern="1200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BIO-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Zucchini-gemüse</a:t>
                      </a: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1400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FR</a:t>
                      </a:r>
                      <a:endParaRPr lang="de-DE" sz="13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-Hörnle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mit Lachs-Sahnesoße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A,C,F,H,I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Gurkensalat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I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Kleingebäck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</a:t>
                      </a:r>
                      <a:r>
                        <a:rPr kumimoji="0" lang="de-DE" altLang="de-DE" sz="11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-Hörnle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mit </a:t>
                      </a: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Buchweizen-Bolognese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Gurkensalat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I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Kleingebäck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BIO-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Zucchini-gemüse</a:t>
                      </a: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2" name="Text Box 88"/>
          <p:cNvSpPr/>
          <p:nvPr/>
        </p:nvSpPr>
        <p:spPr>
          <a:xfrm>
            <a:off x="912665" y="1249216"/>
            <a:ext cx="1968394" cy="6119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6800" rIns="90000" bIns="46800" anchor="t">
            <a:spAutoFit/>
          </a:bodyPr>
          <a:lstStyle/>
          <a:p>
            <a:pPr defTabSz="449280">
              <a:lnSpc>
                <a:spcPct val="107000"/>
              </a:lnSpc>
              <a:spcBef>
                <a:spcPts val="14"/>
              </a:spcBef>
              <a:spcAft>
                <a:spcPts val="8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Alle mit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 *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 gekennzeichneten Speisen sind ausschließlich mit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-Milch,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-Joghurt,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-Quark,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-Sahne oder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-Schmand zubereitet.</a:t>
            </a:r>
            <a:endParaRPr lang="de-DE" sz="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DA80270D-8A66-5FE2-34E3-C8EF2799B07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17" y="1154659"/>
            <a:ext cx="788760" cy="78876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Source Han Sans"/>
      </a:majorFont>
      <a:minorFont>
        <a:latin typeface="Calibri"/>
        <a:ea typeface=""/>
        <a:cs typeface="Source Han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393</Words>
  <Application>Microsoft Office PowerPoint</Application>
  <PresentationFormat>Benutzerdefiniert</PresentationFormat>
  <Paragraphs>66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Arial</vt:lpstr>
      <vt:lpstr>Calibri</vt:lpstr>
      <vt:lpstr>Symbol</vt:lpstr>
      <vt:lpstr>Times New Roman</vt:lpstr>
      <vt:lpstr>Trebuchet MS</vt:lpstr>
      <vt:lpstr>Wingdings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Klapps, Silke | Fernküche Forster</dc:creator>
  <dc:description/>
  <cp:lastModifiedBy>Frühwald Kerstin</cp:lastModifiedBy>
  <cp:revision>21</cp:revision>
  <dcterms:modified xsi:type="dcterms:W3CDTF">2025-10-10T06:18:39Z</dcterms:modified>
  <dc:language>de-DE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Benutzerdefiniert</vt:lpwstr>
  </property>
  <property fmtid="{D5CDD505-2E9C-101B-9397-08002B2CF9AE}" pid="4" name="Slides">
    <vt:i4>1</vt:i4>
  </property>
</Properties>
</file>