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10691813" cy="7559675"/>
  <p:notesSz cx="6858000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nfo | Kinderessen Forster" initials="I|KF" lastIdx="1" clrIdx="0">
    <p:extLst>
      <p:ext uri="{19B8F6BF-5375-455C-9EA6-DF929625EA0E}">
        <p15:presenceInfo xmlns:p15="http://schemas.microsoft.com/office/powerpoint/2012/main" userId="S::info@kinderessen-forster.de::c14fba07-81b7-4fb5-8275-56192a8a0d6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14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81280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GB" sz="2000" b="0" u="none" strike="noStrike">
                <a:solidFill>
                  <a:schemeClr val="lt1"/>
                </a:solidFill>
                <a:effectLst/>
                <a:uFillTx/>
                <a:latin typeface="Arial"/>
              </a:rPr>
              <a:t>Folie mittels Klicken verschieben</a:t>
            </a: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762888" y="5079332"/>
            <a:ext cx="6102733" cy="481181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Format der Notizen mittels Klicken bearbeiten</a:t>
            </a:r>
          </a:p>
        </p:txBody>
      </p:sp>
      <p:sp>
        <p:nvSpPr>
          <p:cNvPr id="63" name="PlaceHolder 3"/>
          <p:cNvSpPr>
            <a:spLocks noGrp="1"/>
          </p:cNvSpPr>
          <p:nvPr>
            <p:ph type="hdr"/>
          </p:nvPr>
        </p:nvSpPr>
        <p:spPr>
          <a:xfrm>
            <a:off x="0" y="1"/>
            <a:ext cx="3310567" cy="53432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de-DE" sz="1400">
                <a:solidFill>
                  <a:srgbClr val="000000"/>
                </a:solidFill>
                <a:latin typeface="Times New Roman"/>
              </a:rPr>
              <a:t>&lt;Kopfzeile&gt;</a:t>
            </a:r>
          </a:p>
        </p:txBody>
      </p:sp>
      <p:sp>
        <p:nvSpPr>
          <p:cNvPr id="64" name="PlaceHolder 4"/>
          <p:cNvSpPr>
            <a:spLocks noGrp="1"/>
          </p:cNvSpPr>
          <p:nvPr>
            <p:ph type="dt" idx="25"/>
          </p:nvPr>
        </p:nvSpPr>
        <p:spPr>
          <a:xfrm>
            <a:off x="4317941" y="1"/>
            <a:ext cx="3310567" cy="53432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r>
              <a:rPr lang="de-DE"/>
              <a:t>&lt;Datum/Uhrzeit&gt;</a:t>
            </a:r>
          </a:p>
        </p:txBody>
      </p:sp>
      <p:sp>
        <p:nvSpPr>
          <p:cNvPr id="65" name="PlaceHolder 5"/>
          <p:cNvSpPr>
            <a:spLocks noGrp="1"/>
          </p:cNvSpPr>
          <p:nvPr>
            <p:ph type="ftr" idx="26"/>
          </p:nvPr>
        </p:nvSpPr>
        <p:spPr>
          <a:xfrm>
            <a:off x="0" y="10159026"/>
            <a:ext cx="3310567" cy="53432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r>
              <a:rPr lang="de-DE"/>
              <a:t>&lt;Fußzeile&gt;</a:t>
            </a:r>
          </a:p>
        </p:txBody>
      </p:sp>
      <p:sp>
        <p:nvSpPr>
          <p:cNvPr id="66" name="PlaceHolder 6"/>
          <p:cNvSpPr>
            <a:spLocks noGrp="1"/>
          </p:cNvSpPr>
          <p:nvPr>
            <p:ph type="sldNum" idx="27"/>
          </p:nvPr>
        </p:nvSpPr>
        <p:spPr>
          <a:xfrm>
            <a:off x="4317941" y="10159026"/>
            <a:ext cx="3310567" cy="53432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fld id="{126201A2-0E97-42AE-B594-8E4B8F590DA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indent="0" algn="l" defTabSz="914400" rtl="0" eaLnBrk="1" latinLnBrk="0" hangingPunct="1">
      <a:buNone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sldNum" idx="28"/>
          </p:nvPr>
        </p:nvSpPr>
        <p:spPr>
          <a:xfrm>
            <a:off x="3881642" y="9431350"/>
            <a:ext cx="2974533" cy="493279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b">
            <a:noAutofit/>
          </a:bodyPr>
          <a:lstStyle>
            <a:lvl1pPr indent="0" algn="r" defTabSz="449325">
              <a:lnSpc>
                <a:spcPct val="93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11161" algn="l"/>
                <a:tab pos="822322" algn="l"/>
                <a:tab pos="1235284" algn="l"/>
                <a:tab pos="1646445" algn="l"/>
                <a:tab pos="2057606" algn="l"/>
                <a:tab pos="2470567" algn="l"/>
                <a:tab pos="2881728" algn="l"/>
                <a:tab pos="3145274" algn="l"/>
                <a:tab pos="3594599" algn="l"/>
                <a:tab pos="4043924" algn="l"/>
                <a:tab pos="4493249" algn="l"/>
                <a:tab pos="4942214" algn="l"/>
                <a:tab pos="5391539" algn="l"/>
                <a:tab pos="5840864" algn="l"/>
                <a:tab pos="6290189" algn="l"/>
                <a:tab pos="6739514" algn="l"/>
                <a:tab pos="7188839" algn="l"/>
                <a:tab pos="7638164" algn="l"/>
                <a:tab pos="8087489" algn="l"/>
                <a:tab pos="8536814" algn="l"/>
                <a:tab pos="8986139" algn="l"/>
                <a:tab pos="9435463" algn="l"/>
                <a:tab pos="9884788" algn="l"/>
                <a:tab pos="10334113" algn="l"/>
                <a:tab pos="10783438" algn="l"/>
              </a:tabLst>
              <a:defRPr lang="de-DE" sz="13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+mn-ea"/>
              </a:defRPr>
            </a:lvl1pPr>
          </a:lstStyle>
          <a:p>
            <a:fld id="{CEF630E7-B6CF-4A6B-8AC5-C32BAE60DCB3}" type="slidenum">
              <a:rPr lang="de-DE"/>
              <a:pPr/>
              <a:t>1</a:t>
            </a:fld>
            <a:endParaRPr lang="de-DE"/>
          </a:p>
        </p:txBody>
      </p:sp>
      <p:sp>
        <p:nvSpPr>
          <p:cNvPr id="74" name="Text Box 1"/>
          <p:cNvSpPr/>
          <p:nvPr/>
        </p:nvSpPr>
        <p:spPr>
          <a:xfrm>
            <a:off x="3881642" y="9431350"/>
            <a:ext cx="2975987" cy="49507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 defTabSz="449325">
              <a:lnSpc>
                <a:spcPct val="93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11161" algn="l"/>
                <a:tab pos="822322" algn="l"/>
                <a:tab pos="1235284" algn="l"/>
                <a:tab pos="1646445" algn="l"/>
                <a:tab pos="2057606" algn="l"/>
                <a:tab pos="2470567" algn="l"/>
                <a:tab pos="2881728" algn="l"/>
                <a:tab pos="3145274" algn="l"/>
                <a:tab pos="3594599" algn="l"/>
                <a:tab pos="4043924" algn="l"/>
                <a:tab pos="4493249" algn="l"/>
                <a:tab pos="4942214" algn="l"/>
                <a:tab pos="5391539" algn="l"/>
                <a:tab pos="5840864" algn="l"/>
                <a:tab pos="6290189" algn="l"/>
                <a:tab pos="6739514" algn="l"/>
                <a:tab pos="7188839" algn="l"/>
                <a:tab pos="7638164" algn="l"/>
                <a:tab pos="8087489" algn="l"/>
                <a:tab pos="8536814" algn="l"/>
                <a:tab pos="8986139" algn="l"/>
                <a:tab pos="9435463" algn="l"/>
                <a:tab pos="9884788" algn="l"/>
                <a:tab pos="10334113" algn="l"/>
                <a:tab pos="10783438" algn="l"/>
              </a:tabLst>
            </a:pPr>
            <a:fld id="{E00163BA-E287-4E6F-B242-AA04DC7A87F9}" type="slidenum">
              <a:rPr lang="de-DE" sz="1300">
                <a:solidFill>
                  <a:srgbClr val="000000"/>
                </a:solidFill>
                <a:latin typeface="Times New Roman"/>
              </a:rPr>
              <a:pPr algn="r" defTabSz="449325">
                <a:lnSpc>
                  <a:spcPct val="93000"/>
                </a:lnSpc>
                <a:spcBef>
                  <a:spcPts val="14"/>
                </a:spcBef>
                <a:spcAft>
                  <a:spcPts val="14"/>
                </a:spcAft>
                <a:tabLst>
                  <a:tab pos="0" algn="l"/>
                  <a:tab pos="411161" algn="l"/>
                  <a:tab pos="822322" algn="l"/>
                  <a:tab pos="1235284" algn="l"/>
                  <a:tab pos="1646445" algn="l"/>
                  <a:tab pos="2057606" algn="l"/>
                  <a:tab pos="2470567" algn="l"/>
                  <a:tab pos="2881728" algn="l"/>
                  <a:tab pos="3145274" algn="l"/>
                  <a:tab pos="3594599" algn="l"/>
                  <a:tab pos="4043924" algn="l"/>
                  <a:tab pos="4493249" algn="l"/>
                  <a:tab pos="4942214" algn="l"/>
                  <a:tab pos="5391539" algn="l"/>
                  <a:tab pos="5840864" algn="l"/>
                  <a:tab pos="6290189" algn="l"/>
                  <a:tab pos="6739514" algn="l"/>
                  <a:tab pos="7188839" algn="l"/>
                  <a:tab pos="7638164" algn="l"/>
                  <a:tab pos="8087489" algn="l"/>
                  <a:tab pos="8536814" algn="l"/>
                  <a:tab pos="8986139" algn="l"/>
                  <a:tab pos="9435463" algn="l"/>
                  <a:tab pos="9884788" algn="l"/>
                  <a:tab pos="10334113" algn="l"/>
                  <a:tab pos="10783438" algn="l"/>
                </a:tabLst>
              </a:pPr>
              <a:t>1</a:t>
            </a:fld>
            <a:endParaRPr lang="de-DE" sz="13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798513" y="755650"/>
            <a:ext cx="5262562" cy="3721100"/>
          </a:xfrm>
          <a:prstGeom prst="rect">
            <a:avLst/>
          </a:prstGeom>
          <a:ln w="0">
            <a:noFill/>
          </a:ln>
        </p:spPr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685509" y="4715675"/>
            <a:ext cx="5488065" cy="446759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endParaRPr lang="de-DE" sz="180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336680" y="1236600"/>
            <a:ext cx="8018280" cy="2631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algn="ctr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6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6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dt" idx="1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sldNum" idx="2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A7D31C7B-30F8-44A8-9BAF-2941D021DA7C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1"/>
          <p:cNvSpPr>
            <a:spLocks noGrp="1"/>
          </p:cNvSpPr>
          <p:nvPr>
            <p:ph type="dt" idx="19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ldNum" idx="20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23AF0096-1CB5-4A79-B5C8-84D5A60C257B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Inhalt mit 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736560" y="503280"/>
            <a:ext cx="3447720" cy="17650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32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45000" y="1089000"/>
            <a:ext cx="5412960" cy="537192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736560" y="2268360"/>
            <a:ext cx="3447720" cy="420012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16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16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3" name="PlaceHolder 4"/>
          <p:cNvSpPr>
            <a:spLocks noGrp="1"/>
          </p:cNvSpPr>
          <p:nvPr>
            <p:ph type="dt" idx="21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5"/>
          <p:cNvSpPr>
            <a:spLocks noGrp="1"/>
          </p:cNvSpPr>
          <p:nvPr>
            <p:ph type="sldNum" idx="22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9CFB587A-BE8F-464E-AEAA-4417383690ED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ild mit 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736560" y="503280"/>
            <a:ext cx="3447720" cy="17650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32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4545000" y="1089000"/>
            <a:ext cx="5412960" cy="53719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432000" indent="-324000">
              <a:lnSpc>
                <a:spcPct val="7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Format des Gliederungstextes durch Klicken bearbeiten</a:t>
            </a:r>
          </a:p>
          <a:p>
            <a:pPr marL="864000" lvl="1" indent="-324000">
              <a:lnSpc>
                <a:spcPct val="75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Gliederungsebene</a:t>
            </a:r>
          </a:p>
          <a:p>
            <a:pPr marL="1296000" lvl="2" indent="-288000">
              <a:lnSpc>
                <a:spcPct val="75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Gliederungsebene</a:t>
            </a:r>
          </a:p>
          <a:p>
            <a:pPr marL="1728000" lvl="3" indent="-216000">
              <a:lnSpc>
                <a:spcPct val="75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Gliederungsebene</a:t>
            </a:r>
          </a:p>
          <a:p>
            <a:pPr marL="2160000" lvl="4" indent="-216000">
              <a:lnSpc>
                <a:spcPct val="75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Gliederungsebene</a:t>
            </a:r>
          </a:p>
          <a:p>
            <a:pPr marL="2592000" lvl="5" indent="-216000">
              <a:lnSpc>
                <a:spcPct val="75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Sechste Gliederungsebene</a:t>
            </a:r>
          </a:p>
          <a:p>
            <a:pPr marL="3024000" lvl="6" indent="-216000">
              <a:lnSpc>
                <a:spcPct val="75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Siebte Gliederungsebene</a:t>
            </a: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736560" y="2268360"/>
            <a:ext cx="3447720" cy="420012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16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16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dt" idx="23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PlaceHolder 5"/>
          <p:cNvSpPr>
            <a:spLocks noGrp="1"/>
          </p:cNvSpPr>
          <p:nvPr>
            <p:ph type="sldNum" idx="24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96CED35F-7FF6-4292-A3F0-462F58E87545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34960" y="1768320"/>
            <a:ext cx="9618480" cy="4381200"/>
          </a:xfrm>
          <a:prstGeom prst="rect">
            <a:avLst/>
          </a:prstGeom>
          <a:noFill/>
          <a:ln w="0">
            <a:noFill/>
          </a:ln>
        </p:spPr>
        <p:txBody>
          <a:bodyPr vert="eaVert"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dt" idx="3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sldNum" idx="4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0387AB63-33F5-447D-A0D3-BDC635E3ACB4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7750080" y="1236600"/>
            <a:ext cx="2403000" cy="4912920"/>
          </a:xfrm>
          <a:prstGeom prst="rect">
            <a:avLst/>
          </a:prstGeom>
          <a:noFill/>
          <a:ln w="0">
            <a:noFill/>
          </a:ln>
        </p:spPr>
        <p:txBody>
          <a:bodyPr vert="eaVert"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534960" y="1236600"/>
            <a:ext cx="7062480" cy="4912920"/>
          </a:xfrm>
          <a:prstGeom prst="rect">
            <a:avLst/>
          </a:prstGeom>
          <a:noFill/>
          <a:ln w="0">
            <a:noFill/>
          </a:ln>
        </p:spPr>
        <p:txBody>
          <a:bodyPr vert="eaVert"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dt" idx="5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sldNum" idx="6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C3D4251C-2C29-4159-98F3-569C85A82677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enutzerdefiniertes Layou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dt" idx="7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sldNum" idx="8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96D104E8-94B5-4F0E-8476-EEC8CC7ABC11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34960" y="1768320"/>
            <a:ext cx="9618480" cy="438120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dt" idx="9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sldNum" idx="10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E1CD6833-F83F-460F-8463-4EDE28429098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Abschnitts-&#10;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730080" y="1884240"/>
            <a:ext cx="9219960" cy="3144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6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6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730080" y="5059440"/>
            <a:ext cx="9219960" cy="165240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dt" idx="11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sldNum" idx="12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5DD22A30-18B9-448F-B3EA-717F3009411F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34960" y="1768320"/>
            <a:ext cx="4731840" cy="438120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419800" y="1768320"/>
            <a:ext cx="4733640" cy="438120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dt" idx="13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sldNum" idx="14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8632D6D3-7D23-440F-9F03-76CE2D8CC2BF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ergleich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736560" y="403200"/>
            <a:ext cx="9221400" cy="1460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736560" y="1852560"/>
            <a:ext cx="4522320" cy="90756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b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400" b="1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736560" y="2760840"/>
            <a:ext cx="4522320" cy="406188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5413320" y="1852560"/>
            <a:ext cx="4544640" cy="90756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b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400" b="1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5413320" y="2760840"/>
            <a:ext cx="4544640" cy="406188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dt" idx="15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sldNum" idx="16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66E05559-7B6D-4090-85DA-443D1799D590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dt" idx="17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sldNum" idx="18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CE77E4B3-6B40-4B5B-B35F-6826B3B4794F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Rectangle 1"/>
          <p:cNvSpPr/>
          <p:nvPr/>
        </p:nvSpPr>
        <p:spPr>
          <a:xfrm>
            <a:off x="340560" y="6789240"/>
            <a:ext cx="10007280" cy="720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000" b="1" u="none" strike="noStrike" dirty="0">
                <a:solidFill>
                  <a:srgbClr val="72BF44"/>
                </a:solidFill>
                <a:effectLst/>
                <a:uFillTx/>
                <a:latin typeface="Trebuchet MS"/>
              </a:rPr>
              <a:t>Die im Speiseplan mit BIO gekennzeichneten Menükomponenten sind 100% aus kontrolliert biologischem Anbau. </a:t>
            </a:r>
            <a:endParaRPr lang="de-DE" sz="1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9280">
              <a:lnSpc>
                <a:spcPct val="115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000" b="1" u="none" strike="noStrike" dirty="0">
                <a:solidFill>
                  <a:srgbClr val="72BF44"/>
                </a:solidFill>
                <a:effectLst/>
                <a:uFillTx/>
                <a:latin typeface="Trebuchet MS"/>
              </a:rPr>
              <a:t>Weitere Zutaten aus biologischer Herkunft werden mit konventionellen Produkten zusammen verarbeitet und können deshalb nicht BIO gekennzeichnet werden.</a:t>
            </a:r>
            <a:endParaRPr lang="de-DE" sz="1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9280">
              <a:lnSpc>
                <a:spcPct val="100000"/>
              </a:lnSpc>
              <a:spcBef>
                <a:spcPts val="587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600" b="0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1 = Farbstoff, 2 = Konservierungsstoffe, 3 = Phosphat, 4 = Süßungsmittel, 5 = Antioxidationsmittel, 6 = Schwärzungsmittel, 7 = Pökelsalz</a:t>
            </a:r>
            <a:br>
              <a:rPr sz="600" dirty="0"/>
            </a:br>
            <a:r>
              <a:rPr lang="de-DE" sz="600" b="0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A = Glutenhaltiges Getreide, B = Ei, C = Fisch, D = Erdnüsse, E = Sojabohnen, F = Milch, G = Schalenfrüchte, H = Sellerie, I = Senf, J = Sesam, K = Sulfite</a:t>
            </a:r>
          </a:p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600" b="1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Wir verwenden KEIN Schweinefleisch in unserem Betrieb! Spuren von Allergenen durch die Verarbeitung im Betrieb sind möglich.</a:t>
            </a:r>
            <a:endParaRPr lang="de-DE" sz="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68" name="Picture 2"/>
          <p:cNvPicPr/>
          <p:nvPr/>
        </p:nvPicPr>
        <p:blipFill>
          <a:blip r:embed="rId3"/>
          <a:stretch/>
        </p:blipFill>
        <p:spPr>
          <a:xfrm>
            <a:off x="3240" y="70920"/>
            <a:ext cx="10688400" cy="1657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9" name="Rectangle 3"/>
          <p:cNvSpPr/>
          <p:nvPr/>
        </p:nvSpPr>
        <p:spPr>
          <a:xfrm rot="10800000" flipV="1">
            <a:off x="2806740" y="1167694"/>
            <a:ext cx="5074920" cy="76572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20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Speiseplan von 08.12. bis 12.12.2025  KW </a:t>
            </a:r>
            <a:r>
              <a:rPr lang="de-DE" sz="2000" b="1" dirty="0">
                <a:solidFill>
                  <a:srgbClr val="72BF44"/>
                </a:solidFill>
                <a:latin typeface="Trebuchet MS"/>
                <a:ea typeface="NSimSun"/>
              </a:rPr>
              <a:t>50</a:t>
            </a:r>
            <a:endParaRPr lang="de-DE" sz="2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endParaRPr lang="de-DE" sz="2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9280">
              <a:lnSpc>
                <a:spcPct val="100000"/>
              </a:lnSpc>
              <a:spcBef>
                <a:spcPts val="300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endParaRPr lang="de-DE" sz="2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71" name="Group 5"/>
          <p:cNvGraphicFramePr/>
          <p:nvPr>
            <p:extLst>
              <p:ext uri="{D42A27DB-BD31-4B8C-83A1-F6EECF244321}">
                <p14:modId xmlns:p14="http://schemas.microsoft.com/office/powerpoint/2010/main" val="2987099619"/>
              </p:ext>
            </p:extLst>
          </p:nvPr>
        </p:nvGraphicFramePr>
        <p:xfrm>
          <a:off x="856710" y="1856018"/>
          <a:ext cx="8974980" cy="4854888"/>
        </p:xfrm>
        <a:graphic>
          <a:graphicData uri="http://schemas.openxmlformats.org/drawingml/2006/table">
            <a:tbl>
              <a:tblPr/>
              <a:tblGrid>
                <a:gridCol w="3292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721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17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79541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3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endParaRPr lang="de-DE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4000" marR="54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Menü 1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4000" marR="54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Menü 2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4000" marR="54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Gemüse statt Salat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4000" marR="54000" anchor="ctr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3821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MO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Eierspätzle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Rahmsoße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A,F,H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und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-Karottengemüse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Muffin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A,B,F</a:t>
                      </a:r>
                      <a:endParaRPr kumimoji="0" lang="de-DE" altLang="de-DE" sz="1100" b="0" i="0" u="none" strike="noStrike" kern="1200" cap="none" spc="0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Eierspätzle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Rahmsoße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A,F,H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und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-Karottengemüse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Muffin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A,B,F</a:t>
                      </a:r>
                      <a:endParaRPr kumimoji="0" lang="de-DE" altLang="de-DE" sz="1100" b="0" i="0" u="none" strike="noStrike" kern="1200" cap="none" spc="0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11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9600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DI</a:t>
                      </a:r>
                      <a:endParaRPr lang="de-DE" sz="13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Putengulasch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Bratensoße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A,F,H,I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Bulgur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Chinakohlsalat mit Paprikawürfeln und Joghurtdressing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*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F,I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Frisches Obst</a:t>
                      </a:r>
                      <a:endParaRPr kumimoji="0" lang="de-DE" altLang="de-DE" sz="300" b="1" i="1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Gemüsebulgur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A,F,H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Chinakohlsalat mit Paprikawürfeln und Joghurtdressing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*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F,I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Frisches Obst</a:t>
                      </a:r>
                      <a:endParaRPr kumimoji="0" lang="de-DE" altLang="de-DE" sz="300" b="1" i="1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BIO-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Zucchini-gemüse</a:t>
                      </a:r>
                      <a:endParaRPr kumimoji="0" lang="de-DE" altLang="de-DE" sz="11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77761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MI</a:t>
                      </a:r>
                      <a:endParaRPr lang="de-DE" sz="13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Tortellini pomodore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A,B,F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Käse-Sahnesoße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A,F,H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Eissalat mit Mais, frischen Kräutern und French Dressing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*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F,I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Quarkspeise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-Himbeere</a:t>
                      </a:r>
                      <a:endParaRPr kumimoji="0" lang="de-DE" altLang="de-DE" sz="300" b="1" i="1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</a:t>
                      </a: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-Farfalle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Käse-Sahnesoße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A,F,H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Eissalat mit Mais, frischen Kräutern und French Dressing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*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F,I</a:t>
                      </a:r>
                      <a:endParaRPr kumimoji="0" lang="de-DE" altLang="de-DE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Quarkspeise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-Himbeere</a:t>
                      </a:r>
                      <a:endParaRPr kumimoji="0" lang="de-DE" altLang="de-DE" sz="1100" b="1" i="1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BIO-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Zucchini-gemüse</a:t>
                      </a:r>
                      <a:endParaRPr kumimoji="0" lang="de-DE" altLang="de-DE" sz="11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3086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DO</a:t>
                      </a:r>
                      <a:endParaRPr lang="de-DE" sz="13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ca. _____ Stk. Chicken </a:t>
                      </a:r>
                      <a:r>
                        <a:rPr kumimoji="0" lang="de-DE" altLang="de-DE" sz="11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Crossies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Petersilienkartoffeln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gem. Blattsalat mit Hausdressing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I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Frisches Obst</a:t>
                      </a:r>
                      <a:endParaRPr kumimoji="0" lang="de-DE" altLang="de-DE" sz="1100" b="0" i="0" u="none" strike="noStrike" kern="1200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ca. _____ Stk. </a:t>
                      </a: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vege. Nuggets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Petersilienkartoffeln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gem. Blattsalat mit Hausdressing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I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Frisches Obst</a:t>
                      </a:r>
                      <a:endParaRPr kumimoji="0" lang="de-DE" altLang="de-DE" sz="1100" b="0" i="0" u="none" strike="noStrike" kern="1200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BIO-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Zucchini-gemüse</a:t>
                      </a:r>
                      <a:endParaRPr kumimoji="0" lang="de-DE" altLang="de-DE" sz="11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90443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FR</a:t>
                      </a:r>
                      <a:endParaRPr lang="de-DE" sz="13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Gabelspaghetti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Thunfisch-Tomatensoße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A,C,F,H,I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Gurkensalat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I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Buttermilchdessert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F</a:t>
                      </a: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Gabelspaghetti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</a:t>
                      </a: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Tomatensoße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A,C,F,H,I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Gurkensalat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I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Buttermilchdessert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F</a:t>
                      </a: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BIO-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Zucchini-gemüse</a:t>
                      </a:r>
                      <a:endParaRPr kumimoji="0" lang="de-DE" altLang="de-DE" sz="11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2" name="Text Box 88"/>
          <p:cNvSpPr/>
          <p:nvPr/>
        </p:nvSpPr>
        <p:spPr>
          <a:xfrm>
            <a:off x="912665" y="1167694"/>
            <a:ext cx="1968394" cy="6119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6800" rIns="90000" bIns="46800" anchor="t">
            <a:spAutoFit/>
          </a:bodyPr>
          <a:lstStyle/>
          <a:p>
            <a:pPr defTabSz="449280">
              <a:lnSpc>
                <a:spcPct val="107000"/>
              </a:lnSpc>
              <a:spcBef>
                <a:spcPts val="14"/>
              </a:spcBef>
              <a:spcAft>
                <a:spcPts val="8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Alle mit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 *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 gekennzeichneten Speisen sind ausschließlich mit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-Milch,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-Joghurt,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-Quark,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-Sahne oder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-Schmand zubereitet.</a:t>
            </a:r>
            <a:endParaRPr lang="de-DE" sz="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DA80270D-8A66-5FE2-34E3-C8EF2799B07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799" y="1138711"/>
            <a:ext cx="669866" cy="66986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Source Han Sans"/>
      </a:majorFont>
      <a:minorFont>
        <a:latin typeface="Calibri"/>
        <a:ea typeface=""/>
        <a:cs typeface="Source Han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394</Words>
  <Application>Microsoft Office PowerPoint</Application>
  <PresentationFormat>Benutzerdefiniert</PresentationFormat>
  <Paragraphs>63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8" baseType="lpstr">
      <vt:lpstr>Arial</vt:lpstr>
      <vt:lpstr>Calibri</vt:lpstr>
      <vt:lpstr>Symbol</vt:lpstr>
      <vt:lpstr>Times New Roman</vt:lpstr>
      <vt:lpstr>Trebuchet MS</vt:lpstr>
      <vt:lpstr>Wingdings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Klapps, Silke | Fernküche Forster</dc:creator>
  <dc:description/>
  <cp:lastModifiedBy>Schneider Annette</cp:lastModifiedBy>
  <cp:revision>53</cp:revision>
  <cp:lastPrinted>2025-11-28T07:50:53Z</cp:lastPrinted>
  <dcterms:modified xsi:type="dcterms:W3CDTF">2025-11-28T07:51:21Z</dcterms:modified>
  <dc:language>de-DE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Benutzerdefiniert</vt:lpwstr>
  </property>
  <property fmtid="{D5CDD505-2E9C-101B-9397-08002B2CF9AE}" pid="4" name="Slides">
    <vt:i4>1</vt:i4>
  </property>
</Properties>
</file>