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6"/>
  </p:sldIdLst>
  <p:sldSz cx="10691813" cy="7559675"/>
  <p:notesSz cx="6858000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2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80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2000" b="0" u="none" strike="noStrike">
                <a:solidFill>
                  <a:schemeClr val="lt1"/>
                </a:solidFill>
                <a:effectLst/>
                <a:uFillTx/>
                <a:latin typeface="Arial"/>
              </a:rPr>
              <a:t>Folie mittels Klicken verschieben</a:t>
            </a: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62888" y="5079332"/>
            <a:ext cx="6102734" cy="481181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der Notizen mittels Klicken bearbeiten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hdr"/>
          </p:nvPr>
        </p:nvSpPr>
        <p:spPr>
          <a:xfrm>
            <a:off x="1" y="0"/>
            <a:ext cx="331056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de-DE" sz="1400">
                <a:solidFill>
                  <a:srgbClr val="000000"/>
                </a:solidFill>
                <a:latin typeface="Times New Roman"/>
              </a:rPr>
              <a:t>&lt;Kopfzeile&gt;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dt" idx="25"/>
          </p:nvPr>
        </p:nvSpPr>
        <p:spPr>
          <a:xfrm>
            <a:off x="4317942" y="0"/>
            <a:ext cx="331056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&lt;Datum/Uhrzeit&gt;</a:t>
            </a:r>
          </a:p>
        </p:txBody>
      </p:sp>
      <p:sp>
        <p:nvSpPr>
          <p:cNvPr id="65" name="PlaceHolder 5"/>
          <p:cNvSpPr>
            <a:spLocks noGrp="1"/>
          </p:cNvSpPr>
          <p:nvPr>
            <p:ph type="ftr" idx="26"/>
          </p:nvPr>
        </p:nvSpPr>
        <p:spPr>
          <a:xfrm>
            <a:off x="1" y="10159025"/>
            <a:ext cx="331056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&lt;Fußzeile&gt;</a:t>
            </a:r>
          </a:p>
        </p:txBody>
      </p:sp>
      <p:sp>
        <p:nvSpPr>
          <p:cNvPr id="66" name="PlaceHolder 6"/>
          <p:cNvSpPr>
            <a:spLocks noGrp="1"/>
          </p:cNvSpPr>
          <p:nvPr>
            <p:ph type="sldNum" idx="27"/>
          </p:nvPr>
        </p:nvSpPr>
        <p:spPr>
          <a:xfrm>
            <a:off x="4317942" y="10159025"/>
            <a:ext cx="331056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fld id="{126201A2-0E97-42AE-B594-8E4B8F590DA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buNone/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ldNum" idx="28"/>
          </p:nvPr>
        </p:nvSpPr>
        <p:spPr>
          <a:xfrm>
            <a:off x="3881643" y="9431349"/>
            <a:ext cx="2974533" cy="49327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b">
            <a:noAutofit/>
          </a:bodyPr>
          <a:lstStyle>
            <a:lvl1pPr indent="0" algn="r" defTabSz="451032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2723" algn="l"/>
                <a:tab pos="825447" algn="l"/>
                <a:tab pos="1239977" algn="l"/>
                <a:tab pos="1652700" algn="l"/>
                <a:tab pos="2065424" algn="l"/>
                <a:tab pos="2479954" algn="l"/>
                <a:tab pos="2892678" algn="l"/>
                <a:tab pos="3157225" algn="l"/>
                <a:tab pos="3608258" algn="l"/>
                <a:tab pos="4059290" algn="l"/>
                <a:tab pos="4510322" algn="l"/>
                <a:tab pos="4960993" algn="l"/>
                <a:tab pos="5412025" algn="l"/>
                <a:tab pos="5863057" algn="l"/>
                <a:tab pos="6314089" algn="l"/>
                <a:tab pos="6765121" algn="l"/>
                <a:tab pos="7216154" algn="l"/>
                <a:tab pos="7667186" algn="l"/>
                <a:tab pos="8118218" algn="l"/>
                <a:tab pos="8569250" algn="l"/>
                <a:tab pos="9020282" algn="l"/>
                <a:tab pos="9471315" algn="l"/>
                <a:tab pos="9922347" algn="l"/>
                <a:tab pos="10373379" algn="l"/>
                <a:tab pos="10824411" algn="l"/>
              </a:tabLst>
              <a:def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defRPr>
            </a:lvl1pPr>
          </a:lstStyle>
          <a:p>
            <a:fld id="{CEF630E7-B6CF-4A6B-8AC5-C32BAE60DCB3}" type="slidenum">
              <a:rPr lang="de-DE"/>
              <a:pPr/>
              <a:t>1</a:t>
            </a:fld>
            <a:endParaRPr lang="de-DE"/>
          </a:p>
        </p:txBody>
      </p:sp>
      <p:sp>
        <p:nvSpPr>
          <p:cNvPr id="74" name="Text Box 1"/>
          <p:cNvSpPr/>
          <p:nvPr/>
        </p:nvSpPr>
        <p:spPr>
          <a:xfrm>
            <a:off x="3881642" y="9431349"/>
            <a:ext cx="2975986" cy="49507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451032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12723" algn="l"/>
                <a:tab pos="825447" algn="l"/>
                <a:tab pos="1239977" algn="l"/>
                <a:tab pos="1652700" algn="l"/>
                <a:tab pos="2065424" algn="l"/>
                <a:tab pos="2479954" algn="l"/>
                <a:tab pos="2892678" algn="l"/>
                <a:tab pos="3157225" algn="l"/>
                <a:tab pos="3608258" algn="l"/>
                <a:tab pos="4059290" algn="l"/>
                <a:tab pos="4510322" algn="l"/>
                <a:tab pos="4960993" algn="l"/>
                <a:tab pos="5412025" algn="l"/>
                <a:tab pos="5863057" algn="l"/>
                <a:tab pos="6314089" algn="l"/>
                <a:tab pos="6765121" algn="l"/>
                <a:tab pos="7216154" algn="l"/>
                <a:tab pos="7667186" algn="l"/>
                <a:tab pos="8118218" algn="l"/>
                <a:tab pos="8569250" algn="l"/>
                <a:tab pos="9020282" algn="l"/>
                <a:tab pos="9471315" algn="l"/>
                <a:tab pos="9922347" algn="l"/>
                <a:tab pos="10373379" algn="l"/>
                <a:tab pos="10824411" algn="l"/>
              </a:tabLst>
            </a:pPr>
            <a:fld id="{E00163BA-E287-4E6F-B242-AA04DC7A87F9}" type="slidenum">
              <a:rPr lang="de-DE" sz="1300">
                <a:solidFill>
                  <a:srgbClr val="000000"/>
                </a:solidFill>
                <a:latin typeface="Times New Roman"/>
              </a:rPr>
              <a:pPr algn="r" defTabSz="451032">
                <a:lnSpc>
                  <a:spcPct val="93000"/>
                </a:lnSpc>
                <a:spcBef>
                  <a:spcPts val="14"/>
                </a:spcBef>
                <a:spcAft>
                  <a:spcPts val="14"/>
                </a:spcAft>
                <a:tabLst>
                  <a:tab pos="0" algn="l"/>
                  <a:tab pos="412723" algn="l"/>
                  <a:tab pos="825447" algn="l"/>
                  <a:tab pos="1239977" algn="l"/>
                  <a:tab pos="1652700" algn="l"/>
                  <a:tab pos="2065424" algn="l"/>
                  <a:tab pos="2479954" algn="l"/>
                  <a:tab pos="2892678" algn="l"/>
                  <a:tab pos="3157225" algn="l"/>
                  <a:tab pos="3608258" algn="l"/>
                  <a:tab pos="4059290" algn="l"/>
                  <a:tab pos="4510322" algn="l"/>
                  <a:tab pos="4960993" algn="l"/>
                  <a:tab pos="5412025" algn="l"/>
                  <a:tab pos="5863057" algn="l"/>
                  <a:tab pos="6314089" algn="l"/>
                  <a:tab pos="6765121" algn="l"/>
                  <a:tab pos="7216154" algn="l"/>
                  <a:tab pos="7667186" algn="l"/>
                  <a:tab pos="8118218" algn="l"/>
                  <a:tab pos="8569250" algn="l"/>
                  <a:tab pos="9020282" algn="l"/>
                  <a:tab pos="9471315" algn="l"/>
                  <a:tab pos="9922347" algn="l"/>
                  <a:tab pos="10373379" algn="l"/>
                  <a:tab pos="10824411" algn="l"/>
                </a:tabLst>
              </a:pPr>
              <a:t>1</a:t>
            </a:fld>
            <a:endParaRPr lang="de-DE" sz="13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798513" y="755650"/>
            <a:ext cx="5262562" cy="3721100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85510" y="4715674"/>
            <a:ext cx="5488064" cy="44675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336680" y="1236600"/>
            <a:ext cx="8018280" cy="2631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algn="ctr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A7D31C7B-30F8-44A8-9BAF-2941D021DA7C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dt" idx="1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2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23AF0096-1CB5-4A79-B5C8-84D5A60C257B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dt" idx="2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2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CFB587A-BE8F-464E-AEAA-4417383690ED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7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Format des Gliederungstextes durch Klicken bearbeiten</a:t>
            </a:r>
          </a:p>
          <a:p>
            <a:pPr marL="864000" lvl="1" indent="-324000">
              <a:lnSpc>
                <a:spcPct val="75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Gliederungsebene</a:t>
            </a:r>
          </a:p>
          <a:p>
            <a:pPr marL="1296000" lvl="2" indent="-288000">
              <a:lnSpc>
                <a:spcPct val="75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Gliederungsebene</a:t>
            </a:r>
          </a:p>
          <a:p>
            <a:pPr marL="1728000" lvl="3" indent="-216000">
              <a:lnSpc>
                <a:spcPct val="75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Gliederungsebene</a:t>
            </a:r>
          </a:p>
          <a:p>
            <a:pPr marL="2160000" lvl="4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Gliederungsebene</a:t>
            </a:r>
          </a:p>
          <a:p>
            <a:pPr marL="2592000" lvl="5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Sechste Gliederungsebene</a:t>
            </a:r>
          </a:p>
          <a:p>
            <a:pPr marL="3024000" lvl="6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Siebte Gliederungsebene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dt" idx="2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2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CED35F-7FF6-4292-A3F0-462F58E87545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0387AB63-33F5-447D-A0D3-BDC635E3ACB4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750080" y="1236600"/>
            <a:ext cx="240300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34960" y="1236600"/>
            <a:ext cx="706248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3D4251C-2C29-4159-98F3-569C85A82677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enutzerdefiniertes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D104E8-94B5-4F0E-8476-EEC8CC7ABC11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1CD6833-F83F-460F-8463-4EDE28429098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30080" y="1884240"/>
            <a:ext cx="9219960" cy="314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30080" y="5059440"/>
            <a:ext cx="9219960" cy="16524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5DD22A30-18B9-448F-B3EA-717F3009411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47318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19800" y="1768320"/>
            <a:ext cx="47336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1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8632D6D3-7D23-440F-9F03-76CE2D8CC2B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36560" y="403200"/>
            <a:ext cx="9221400" cy="1460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736560" y="1852560"/>
            <a:ext cx="452232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736560" y="2760840"/>
            <a:ext cx="452232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5413320" y="1852560"/>
            <a:ext cx="454464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413320" y="2760840"/>
            <a:ext cx="454464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dt" idx="1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sldNum" idx="1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66E05559-7B6D-4090-85DA-443D1799D590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1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1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77E4B3-6B40-4B5B-B35F-6826B3B4794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1"/>
          <p:cNvSpPr/>
          <p:nvPr/>
        </p:nvSpPr>
        <p:spPr>
          <a:xfrm>
            <a:off x="340560" y="6789240"/>
            <a:ext cx="10007280" cy="72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Die im Speiseplan mit BIO gekennzeichneten Menükomponenten sind 100% aus kontrolliert biologischem Anbau. 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15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Weitere Zutaten aus biologischer Herkunft werden mit konventionellen Produkten zusammen verarbeitet und können deshalb nicht BIO gekennzeichnet werden.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587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1 = Farbstoff, 2 = Konservierungsstoffe, 3 = Phosphat, 4 = Süßungsmittel, 5 = Antioxidationsmittel, 6 = Schwärzungsmittel, 7 = Pökelsalz</a:t>
            </a:r>
            <a:br>
              <a:rPr sz="600" dirty="0"/>
            </a:b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A = Glutenhaltiges Getreide, B = Ei, C = Fisch, D = Erdnüsse, E = Sojabohnen, F = Milch, G = Schalenfrüchte, H = Sellerie, I = Senf, J = Sesam, K = Sulfite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Wir verwenden KEIN Schweinefleisch in unserem Betrieb! Spuren von Allergenen durch die Verarbeitung im Betrieb sind möglich.</a:t>
            </a:r>
            <a:endParaRPr lang="de-DE" sz="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8" name="Picture 2"/>
          <p:cNvPicPr/>
          <p:nvPr/>
        </p:nvPicPr>
        <p:blipFill>
          <a:blip r:embed="rId3"/>
          <a:stretch/>
        </p:blipFill>
        <p:spPr>
          <a:xfrm>
            <a:off x="3240" y="70920"/>
            <a:ext cx="106884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Rectangle 3"/>
          <p:cNvSpPr/>
          <p:nvPr/>
        </p:nvSpPr>
        <p:spPr>
          <a:xfrm rot="10800000" flipV="1">
            <a:off x="2806740" y="1167694"/>
            <a:ext cx="5074920" cy="765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20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Speiseplan von 23.02. bis 27.02.2026  KW 09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300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1" name="Group 5"/>
          <p:cNvGraphicFramePr/>
          <p:nvPr>
            <p:extLst>
              <p:ext uri="{D42A27DB-BD31-4B8C-83A1-F6EECF244321}">
                <p14:modId xmlns:p14="http://schemas.microsoft.com/office/powerpoint/2010/main" val="153442012"/>
              </p:ext>
            </p:extLst>
          </p:nvPr>
        </p:nvGraphicFramePr>
        <p:xfrm>
          <a:off x="820108" y="1844654"/>
          <a:ext cx="9048184" cy="4742449"/>
        </p:xfrm>
        <a:graphic>
          <a:graphicData uri="http://schemas.openxmlformats.org/drawingml/2006/table">
            <a:tbl>
              <a:tblPr/>
              <a:tblGrid>
                <a:gridCol w="380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75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158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2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954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3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endParaRPr lang="de-DE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1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2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Gemüse statt Salat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2813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Gemüsebrühe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Butterklößchen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A,B,F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Pfannkuchenfluffies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Zimt/Zucker und Apfelmus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  <a:endParaRPr kumimoji="0" lang="de-DE" altLang="de-DE" sz="1400" b="1" i="1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Gemüsebrühe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Butterklößchen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A,B,F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Pfannkuchenfluffies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Zimt/Zucker und Apfelmus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  <a:endParaRPr kumimoji="0" lang="de-DE" altLang="de-DE" sz="1400" b="1" i="1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600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DI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Putenbrustgeschnetzeltes mit Currysoße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Couscous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Rote Beete Salat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Vege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. Geschnetzeltes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Currysoße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Couscous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Rote Beete Salat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Mais-gemüse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627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MI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Gemüsebolognese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-Hörnle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Balsamico-Dressing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Zitronenkuchen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endParaRPr kumimoji="0" lang="de-DE" altLang="de-DE" sz="300" b="1" i="1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Gemüsebolognese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-Hörnle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Balsamico-Dressing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Zitronenkuchen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endParaRPr kumimoji="0" lang="de-DE" altLang="de-DE" sz="1100" b="1" i="1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Mais-gemüse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563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ca. ______ </a:t>
                      </a:r>
                      <a:r>
                        <a:rPr kumimoji="0" lang="de-DE" altLang="de-DE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Stk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. Chicken Nuggets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Gewürzkartoffeln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Chinakohlsalat mit frischen Kräutern und Joghurtdressing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ca. ______ </a:t>
                      </a:r>
                      <a:r>
                        <a:rPr kumimoji="0" lang="de-DE" altLang="de-DE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Stk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. </a:t>
                      </a:r>
                      <a:r>
                        <a:rPr kumimoji="0" lang="de-DE" altLang="de-DE" sz="14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Vege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. Nuggets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Gewürzkartoffeln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Chinakohlsalat mit frischen Kräutern und Joghurtdressing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Mais-gemüse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360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FR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Gabelspaghetti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Lachssahnesoße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A,C,F,H,I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Mais und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Apfel-Maracuja-Mus</a:t>
                      </a:r>
                      <a:endParaRPr kumimoji="0" lang="de-DE" altLang="de-DE" sz="300" b="1" i="1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Gabelspaghetti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Spinat-Parmesansoße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Mais und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Apfel-Maracuja-Mus</a:t>
                      </a:r>
                      <a:endParaRPr kumimoji="0" lang="de-DE" altLang="de-DE" sz="300" b="1" i="1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Mais-gemüse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" name="Text Box 88"/>
          <p:cNvSpPr/>
          <p:nvPr/>
        </p:nvSpPr>
        <p:spPr>
          <a:xfrm>
            <a:off x="912665" y="1167694"/>
            <a:ext cx="1968394" cy="6119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defTabSz="449280">
              <a:lnSpc>
                <a:spcPct val="107000"/>
              </a:lnSpc>
              <a:spcBef>
                <a:spcPts val="14"/>
              </a:spcBef>
              <a:spcAft>
                <a:spcPts val="8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Alle mit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 *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 gekennzeichneten Speisen sind ausschließlich mit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-Milch,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-Joghurt,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-Quark,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-Sahne oder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-Schmand zubereitet.</a:t>
            </a:r>
            <a:endParaRPr lang="de-DE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A80270D-8A66-5FE2-34E3-C8EF2799B0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99" y="1138711"/>
            <a:ext cx="669866" cy="6698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Source Han Sans"/>
      </a:majorFont>
      <a:minorFont>
        <a:latin typeface="Calibri"/>
        <a:ea typeface=""/>
        <a:cs typeface="Source Han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75efb5-ca04-4eb0-9385-90001020f17c" xsi:nil="true"/>
    <lcf76f155ced4ddcb4097134ff3c332f xmlns="06c3b737-6e74-4808-915c-a04f7ee072ee">
      <Terms xmlns="http://schemas.microsoft.com/office/infopath/2007/PartnerControls"/>
    </lcf76f155ced4ddcb4097134ff3c332f>
    <_dlc_DocId xmlns="fd75efb5-ca04-4eb0-9385-90001020f17c">WUQJU2CE5HMP-829280000-38591</_dlc_DocId>
    <_dlc_DocIdUrl xmlns="fd75efb5-ca04-4eb0-9385-90001020f17c">
      <Url>https://forsterfernkueche.sharepoint.com/sites/CloudDaten-intern/_layouts/15/DocIdRedir.aspx?ID=WUQJU2CE5HMP-829280000-38591</Url>
      <Description>WUQJU2CE5HMP-829280000-38591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1A5498651D5674EB796D639F8A1DDF9" ma:contentTypeVersion="12" ma:contentTypeDescription="Ein neues Dokument erstellen." ma:contentTypeScope="" ma:versionID="14c6b05b4877a7a10c3358cdeda85dad">
  <xsd:schema xmlns:xsd="http://www.w3.org/2001/XMLSchema" xmlns:xs="http://www.w3.org/2001/XMLSchema" xmlns:p="http://schemas.microsoft.com/office/2006/metadata/properties" xmlns:ns2="fd75efb5-ca04-4eb0-9385-90001020f17c" xmlns:ns3="06c3b737-6e74-4808-915c-a04f7ee072ee" targetNamespace="http://schemas.microsoft.com/office/2006/metadata/properties" ma:root="true" ma:fieldsID="95feed69e1e79a717b95a4a0f89c1ccc" ns2:_="" ns3:_="">
    <xsd:import namespace="fd75efb5-ca04-4eb0-9385-90001020f17c"/>
    <xsd:import namespace="06c3b737-6e74-4808-915c-a04f7ee072e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75efb5-ca04-4eb0-9385-90001020f17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dexed="true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9" nillable="true" ma:displayName="Taxonomy Catch All Column" ma:hidden="true" ma:list="{fce7ed36-3d09-43b4-b33c-9b1bf692f065}" ma:internalName="TaxCatchAll" ma:showField="CatchAllData" ma:web="fd75efb5-ca04-4eb0-9385-90001020f1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c3b737-6e74-4808-915c-a04f7ee072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1fb67b80-79fb-4568-a8ba-5ffedec061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9BF00B39-6D03-4A3D-9DEA-36FEBF7984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0D47DF-22B3-4145-8B63-C25AD0C2B276}">
  <ds:schemaRefs>
    <ds:schemaRef ds:uri="http://schemas.microsoft.com/office/2006/metadata/properties"/>
    <ds:schemaRef ds:uri="fd75efb5-ca04-4eb0-9385-90001020f17c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06c3b737-6e74-4808-915c-a04f7ee072ee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28095A3-233C-46AA-B9F5-AB60D64DD1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75efb5-ca04-4eb0-9385-90001020f17c"/>
    <ds:schemaRef ds:uri="06c3b737-6e74-4808-915c-a04f7ee072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F85A797-684A-48F5-92B2-A6B0244D5EAD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394</Words>
  <Application>Microsoft Office PowerPoint</Application>
  <PresentationFormat>Benutzerdefiniert</PresentationFormat>
  <Paragraphs>67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Trebuchet MS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Klapps, Silke | Fernküche Forster</dc:creator>
  <dc:description/>
  <cp:lastModifiedBy>Schneider Annette</cp:lastModifiedBy>
  <cp:revision>56</cp:revision>
  <cp:lastPrinted>2026-02-06T06:33:20Z</cp:lastPrinted>
  <dcterms:modified xsi:type="dcterms:W3CDTF">2026-02-06T06:33:37Z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  <property fmtid="{D5CDD505-2E9C-101B-9397-08002B2CF9AE}" pid="5" name="ContentTypeId">
    <vt:lpwstr>0x01010041A5498651D5674EB796D639F8A1DDF9</vt:lpwstr>
  </property>
  <property fmtid="{D5CDD505-2E9C-101B-9397-08002B2CF9AE}" pid="6" name="_dlc_DocIdItemGuid">
    <vt:lpwstr>b34e1b9d-befb-4cd0-b732-b4c63cff66d5</vt:lpwstr>
  </property>
  <property fmtid="{D5CDD505-2E9C-101B-9397-08002B2CF9AE}" pid="7" name="MediaServiceImageTags">
    <vt:lpwstr/>
  </property>
</Properties>
</file>