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6"/>
  </p:sldIdLst>
  <p:sldSz cx="10691813" cy="7559675"/>
  <p:notesSz cx="6792913" cy="99250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29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80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en-GB" sz="2000" b="0" u="none" strike="noStrike">
                <a:solidFill>
                  <a:schemeClr val="lt1"/>
                </a:solidFill>
                <a:effectLst/>
                <a:uFillTx/>
                <a:latin typeface="Arial"/>
              </a:rPr>
              <a:t>Folie mittels Klicken verschieben</a:t>
            </a: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7" y="5078520"/>
            <a:ext cx="6044815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Format der Notizen mittels Klicken bearbeiten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&lt;Kopfzeile&gt;</a:t>
            </a:r>
          </a:p>
        </p:txBody>
      </p:sp>
      <p:sp>
        <p:nvSpPr>
          <p:cNvPr id="64" name="PlaceHolder 4"/>
          <p:cNvSpPr>
            <a:spLocks noGrp="1"/>
          </p:cNvSpPr>
          <p:nvPr>
            <p:ph type="dt" idx="25"/>
          </p:nvPr>
        </p:nvSpPr>
        <p:spPr>
          <a:xfrm>
            <a:off x="4276961" y="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&lt;Datum/Uhrzeit&gt;</a:t>
            </a:r>
          </a:p>
        </p:txBody>
      </p:sp>
      <p:sp>
        <p:nvSpPr>
          <p:cNvPr id="65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&lt;Fußzeile&gt;</a:t>
            </a:r>
          </a:p>
        </p:txBody>
      </p:sp>
      <p:sp>
        <p:nvSpPr>
          <p:cNvPr id="66" name="PlaceHolder 6"/>
          <p:cNvSpPr>
            <a:spLocks noGrp="1"/>
          </p:cNvSpPr>
          <p:nvPr>
            <p:ph type="sldNum" idx="27"/>
          </p:nvPr>
        </p:nvSpPr>
        <p:spPr>
          <a:xfrm>
            <a:off x="4276961" y="10157400"/>
            <a:ext cx="3279147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26201A2-0E97-42AE-B594-8E4B8F590DA9}" type="slidenum">
              <a:rPr lang="de-DE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‹Nr.›</a:t>
            </a:fld>
            <a:endParaRPr lang="de-DE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sldNum" idx="28"/>
          </p:nvPr>
        </p:nvSpPr>
        <p:spPr>
          <a:xfrm>
            <a:off x="3844803" y="9429840"/>
            <a:ext cx="2946303" cy="49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b">
            <a:noAutofit/>
          </a:bodyPr>
          <a:lstStyle>
            <a:lvl1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defRPr>
            </a:lvl1pPr>
          </a:lstStyle>
          <a:p>
            <a:pPr indent="0"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F630E7-B6CF-4A6B-8AC5-C32BAE60DCB3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Text Box 1"/>
          <p:cNvSpPr/>
          <p:nvPr/>
        </p:nvSpPr>
        <p:spPr>
          <a:xfrm>
            <a:off x="3844803" y="9429840"/>
            <a:ext cx="2947742" cy="49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noAutofit/>
          </a:bodyPr>
          <a:lstStyle/>
          <a:p>
            <a:pPr algn="r" defTabSz="449280">
              <a:lnSpc>
                <a:spcPct val="93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11120" algn="l"/>
                <a:tab pos="822240" algn="l"/>
                <a:tab pos="1235160" algn="l"/>
                <a:tab pos="1646280" algn="l"/>
                <a:tab pos="2057400" algn="l"/>
                <a:tab pos="2470320" algn="l"/>
                <a:tab pos="288144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00163BA-E287-4E6F-B242-AA04DC7A87F9}" type="slidenum">
              <a:rPr lang="de-DE" sz="13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+mn-ea"/>
              </a:rPr>
              <a:t>1</a:t>
            </a:fld>
            <a:endParaRPr lang="de-DE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766763" y="755650"/>
            <a:ext cx="5260975" cy="372110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679003" y="4714920"/>
            <a:ext cx="5435979" cy="4466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numCol="1" spcCol="0" anchor="ctr">
            <a:noAutofit/>
          </a:bodyPr>
          <a:lstStyle/>
          <a:p>
            <a:pPr indent="0">
              <a:buNone/>
            </a:pPr>
            <a:endParaRPr lang="de-DE" sz="1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336680" y="1236600"/>
            <a:ext cx="8018280" cy="2631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algn="ctr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A7D31C7B-30F8-44A8-9BAF-2941D021DA7C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1"/>
          <p:cNvSpPr>
            <a:spLocks noGrp="1"/>
          </p:cNvSpPr>
          <p:nvPr>
            <p:ph type="dt" idx="1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ldNum" idx="2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23AF0096-1CB5-4A79-B5C8-84D5A60C257B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Inhalt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8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8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2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sldNum" idx="2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CFB587A-BE8F-464E-AEAA-4417383690ED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ild mit 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36560" y="503280"/>
            <a:ext cx="3447720" cy="17650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32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45000" y="1089000"/>
            <a:ext cx="5412960" cy="53719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75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Format des Gliederungstextes durch Klicken bearbeiten</a:t>
            </a:r>
          </a:p>
          <a:p>
            <a:pPr marL="864000" lvl="1" indent="-324000">
              <a:lnSpc>
                <a:spcPct val="75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Gliederungsebene</a:t>
            </a:r>
          </a:p>
          <a:p>
            <a:pPr marL="1296000" lvl="2" indent="-288000">
              <a:lnSpc>
                <a:spcPct val="75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Gliederungsebene</a:t>
            </a:r>
          </a:p>
          <a:p>
            <a:pPr marL="1728000" lvl="3" indent="-216000">
              <a:lnSpc>
                <a:spcPct val="75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Gliederungsebene</a:t>
            </a:r>
          </a:p>
          <a:p>
            <a:pPr marL="2160000" lvl="4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Gliederungsebene</a:t>
            </a:r>
          </a:p>
          <a:p>
            <a:pPr marL="2592000" lvl="5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Sechste Gliederungsebene</a:t>
            </a:r>
          </a:p>
          <a:p>
            <a:pPr marL="3024000" lvl="6" indent="-216000">
              <a:lnSpc>
                <a:spcPct val="75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GB" sz="3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Siebte Gliederungsebene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736560" y="2268360"/>
            <a:ext cx="3447720" cy="420012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1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16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2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sldNum" idx="2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CED35F-7FF6-4292-A3F0-462F58E87545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sldNum" idx="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0387AB63-33F5-447D-A0D3-BDC635E3ACB4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50080" y="1236600"/>
            <a:ext cx="240300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34960" y="1236600"/>
            <a:ext cx="7062480" cy="4912920"/>
          </a:xfrm>
          <a:prstGeom prst="rect">
            <a:avLst/>
          </a:prstGeom>
          <a:noFill/>
          <a:ln w="0">
            <a:noFill/>
          </a:ln>
        </p:spPr>
        <p:txBody>
          <a:bodyPr vert="eaVert"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sldNum" idx="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3D4251C-2C29-4159-98F3-569C85A82677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enutzerdefiniertes Layou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sldNum" idx="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96D104E8-94B5-4F0E-8476-EEC8CC7ABC11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961848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9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sldNum" idx="10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E1CD6833-F83F-460F-8463-4EDE28429098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Abschnitts-&#10;überschrif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30080" y="1884240"/>
            <a:ext cx="9219960" cy="3144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6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6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30080" y="5059440"/>
            <a:ext cx="9219960" cy="16524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11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2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5DD22A30-18B9-448F-B3EA-717F3009411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34960" y="1768320"/>
            <a:ext cx="47318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19800" y="1768320"/>
            <a:ext cx="4733640" cy="438120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3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sldNum" idx="14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8632D6D3-7D23-440F-9F03-76CE2D8CC2B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ergleich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736560" y="403200"/>
            <a:ext cx="9221400" cy="1460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736560" y="1852560"/>
            <a:ext cx="452232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736560" y="2760840"/>
            <a:ext cx="452232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5413320" y="1852560"/>
            <a:ext cx="4544640" cy="90756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b">
            <a:noAutofit/>
          </a:bodyPr>
          <a:lstStyle/>
          <a:p>
            <a:pPr indent="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400" b="1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24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5413320" y="2760840"/>
            <a:ext cx="4544640" cy="4061880"/>
          </a:xfrm>
          <a:prstGeom prst="rect">
            <a:avLst/>
          </a:prstGeom>
          <a:noFill/>
          <a:ln w="0">
            <a:noFill/>
          </a:ln>
        </p:spPr>
        <p:txBody>
          <a:bodyPr lIns="0" tIns="98280" rIns="0" bIns="0" numCol="1" spcCol="0" anchor="t">
            <a:noAutofit/>
          </a:bodyPr>
          <a:lstStyle/>
          <a:p>
            <a:pPr marL="343080" indent="-343080" defTabSz="449280">
              <a:lnSpc>
                <a:spcPct val="75000"/>
              </a:lnSpc>
              <a:spcBef>
                <a:spcPts val="157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31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Mastertextformat bearbeiten</a:t>
            </a:r>
            <a:endParaRPr lang="en-GB" sz="31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743040" indent="-285840" defTabSz="449280">
              <a:lnSpc>
                <a:spcPct val="75000"/>
              </a:lnSpc>
              <a:spcBef>
                <a:spcPts val="1264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Zweite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143000" indent="-228600" defTabSz="449280">
              <a:lnSpc>
                <a:spcPct val="75000"/>
              </a:lnSpc>
              <a:spcBef>
                <a:spcPts val="950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Dritte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1600200" indent="-228600" defTabSz="449280">
              <a:lnSpc>
                <a:spcPct val="75000"/>
              </a:lnSpc>
              <a:spcBef>
                <a:spcPts val="638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Vierte Ebene</a:t>
            </a:r>
            <a:endParaRPr lang="en-GB" sz="20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  <a:p>
            <a:pPr marL="2057400" indent="-228600" defTabSz="449280">
              <a:lnSpc>
                <a:spcPct val="75000"/>
              </a:lnSpc>
              <a:spcBef>
                <a:spcPts val="326"/>
              </a:spcBef>
              <a:spcAft>
                <a:spcPts val="14"/>
              </a:spcAft>
              <a:buNone/>
              <a:tabLst>
                <a:tab pos="0" algn="l"/>
              </a:tabLst>
            </a:pPr>
            <a:r>
              <a:rPr lang="de-DE" sz="22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Fünfte Ebene</a:t>
            </a:r>
            <a:endParaRPr lang="en-GB" sz="2200" b="0" u="none" strike="noStrik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dt" idx="15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sldNum" idx="16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66E05559-7B6D-4090-85DA-443D1799D590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3"/>
          <p:cNvSpPr/>
          <p:nvPr/>
        </p:nvSpPr>
        <p:spPr>
          <a:xfrm>
            <a:off x="3541680" y="7007400"/>
            <a:ext cx="360792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noAutofit/>
          </a:bodyPr>
          <a:lstStyle/>
          <a:p>
            <a:pPr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</a:pPr>
            <a:endParaRPr lang="de-DE" sz="18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01720" y="1236600"/>
            <a:ext cx="9084960" cy="262872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b">
            <a:noAutofit/>
          </a:bodyPr>
          <a:lstStyle/>
          <a:p>
            <a:pPr indent="0" defTabSz="449280">
              <a:lnSpc>
                <a:spcPct val="83000"/>
              </a:lnSpc>
              <a:spcBef>
                <a:spcPts val="14"/>
              </a:spcBef>
              <a:spcAft>
                <a:spcPts val="14"/>
              </a:spcAft>
              <a:buNone/>
            </a:pPr>
            <a:r>
              <a:rPr lang="de-DE" sz="20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Mastertitelformat bearbeiten</a:t>
            </a:r>
            <a:endParaRPr lang="en-GB" sz="2000" b="0" u="none" strike="noStrike">
              <a:solidFill>
                <a:schemeClr val="lt1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dt" idx="17"/>
          </p:nvPr>
        </p:nvSpPr>
        <p:spPr>
          <a:xfrm>
            <a:off x="7351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&lt;Datum/Uhrzeit&gt;</a:t>
            </a:r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sldNum" idx="18"/>
          </p:nvPr>
        </p:nvSpPr>
        <p:spPr>
          <a:xfrm>
            <a:off x="7551720" y="7007400"/>
            <a:ext cx="2401560" cy="3981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numCol="1" spcCol="0" anchor="ctr">
            <a:noAutofit/>
          </a:bodyPr>
          <a:lstStyle>
            <a:lvl1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buNone/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fld id="{CE77E4B3-6B40-4B5B-B35F-6826B3B4794F}" type="slidenum">
              <a:rPr lang="de-DE" sz="1200" b="0" u="none" strike="noStrike">
                <a:solidFill>
                  <a:srgbClr val="8B8B8B"/>
                </a:solidFill>
                <a:effectLst/>
                <a:uFillTx/>
                <a:latin typeface="Calibri"/>
              </a:rPr>
              <a:t>‹Nr.›</a:t>
            </a:fld>
            <a:endParaRPr lang="de-DE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1"/>
          <p:cNvSpPr/>
          <p:nvPr/>
        </p:nvSpPr>
        <p:spPr>
          <a:xfrm>
            <a:off x="340560" y="6815870"/>
            <a:ext cx="10007280" cy="720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Die im Speiseplan mit BIO gekennzeichneten Menükomponenten sind 100% aus kontrolliert biologischem Anbau. 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15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1000" b="1" u="none" strike="noStrike" dirty="0">
                <a:solidFill>
                  <a:srgbClr val="72BF44"/>
                </a:solidFill>
                <a:effectLst/>
                <a:uFillTx/>
                <a:latin typeface="Trebuchet MS"/>
              </a:rPr>
              <a:t>Weitere Zutaten aus biologischer Herkunft werden mit konventionellen Produkten zusammen verarbeitet und können deshalb nicht BIO gekennzeichnet werden.</a:t>
            </a:r>
            <a:endParaRPr lang="de-DE" sz="1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587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1 = Farbstoff, 2 = Konservierungsstoffe, 3 = Phosphat, 4 = Süßungsmittel, 5 = Antioxidationsmittel, 6 = Schwärzungsmittel, 7 = Pökelsalz</a:t>
            </a:r>
            <a:br>
              <a:rPr sz="600" dirty="0"/>
            </a:br>
            <a:r>
              <a:rPr lang="de-DE" sz="600" b="0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A = Glutenhaltiges Getreide, B = Ei, C = Fisch, D = Erdnüsse, E = Sojabohnen, F = Milch, G = Schalenfrüchte, H = Sellerie, I = Senf, J = Sesam, K = Sulfite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600" b="1" u="none" strike="noStrike" dirty="0">
                <a:solidFill>
                  <a:srgbClr val="000000"/>
                </a:solidFill>
                <a:effectLst/>
                <a:uFillTx/>
                <a:latin typeface="Arial"/>
              </a:rPr>
              <a:t>Wir verwenden KEIN Schweinefleisch in unserem Betrieb! Spuren von Allergenen durch die Verarbeitung im Betrieb sind möglich.</a:t>
            </a:r>
            <a:endParaRPr lang="de-DE" sz="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8" name="Picture 2"/>
          <p:cNvPicPr/>
          <p:nvPr/>
        </p:nvPicPr>
        <p:blipFill>
          <a:blip r:embed="rId3"/>
          <a:stretch/>
        </p:blipFill>
        <p:spPr>
          <a:xfrm>
            <a:off x="3240" y="70920"/>
            <a:ext cx="10688400" cy="165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9" name="Rectangle 3"/>
          <p:cNvSpPr/>
          <p:nvPr/>
        </p:nvSpPr>
        <p:spPr>
          <a:xfrm rot="10800000" flipV="1">
            <a:off x="2806740" y="1167694"/>
            <a:ext cx="5074920" cy="76572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r>
              <a:rPr lang="de-DE" sz="20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Speiseplan von 13.04. bis 17.04.2026  KW </a:t>
            </a:r>
            <a:r>
              <a:rPr lang="de-DE" sz="2000" b="1" dirty="0">
                <a:solidFill>
                  <a:srgbClr val="72BF44"/>
                </a:solidFill>
                <a:latin typeface="Trebuchet MS"/>
                <a:ea typeface="NSimSun"/>
              </a:rPr>
              <a:t>16</a:t>
            </a: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1" u="none" strike="noStrike" dirty="0">
              <a:solidFill>
                <a:srgbClr val="72BF44"/>
              </a:solidFill>
              <a:effectLst/>
              <a:uFillTx/>
              <a:latin typeface="Trebuchet MS"/>
              <a:ea typeface="NSimSun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14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449280">
              <a:lnSpc>
                <a:spcPct val="100000"/>
              </a:lnSpc>
              <a:spcBef>
                <a:spcPts val="300"/>
              </a:spcBef>
              <a:spcAft>
                <a:spcPts val="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</a:pPr>
            <a:endParaRPr lang="de-DE" sz="20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1" name="Group 5"/>
          <p:cNvGraphicFramePr/>
          <p:nvPr>
            <p:extLst>
              <p:ext uri="{D42A27DB-BD31-4B8C-83A1-F6EECF244321}">
                <p14:modId xmlns:p14="http://schemas.microsoft.com/office/powerpoint/2010/main" val="1096870198"/>
              </p:ext>
            </p:extLst>
          </p:nvPr>
        </p:nvGraphicFramePr>
        <p:xfrm>
          <a:off x="835022" y="1848002"/>
          <a:ext cx="9018356" cy="4904535"/>
        </p:xfrm>
        <a:graphic>
          <a:graphicData uri="http://schemas.openxmlformats.org/drawingml/2006/table">
            <a:tbl>
              <a:tblPr/>
              <a:tblGrid>
                <a:gridCol w="36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9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94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0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3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endParaRPr lang="de-DE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1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Menü 2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Gemüse statt Salat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4000" marR="54000" anchor="ctr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8285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Ravioli </a:t>
                      </a: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formaggio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</a:t>
                      </a: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Spirelli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Tomatensoße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gem. Blattsalat mit Hausdressing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Pudding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</a:t>
                      </a:r>
                      <a:endParaRPr kumimoji="0" lang="de-DE" altLang="de-DE" sz="1100" b="0" i="0" u="none" strike="noStrike" kern="1200" cap="none" spc="0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1132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Putengulasch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Bulgur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schwarzer Johannisbeere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Vege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. Gulasch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A,B,F,H,I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Currysoße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Bulgur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Eissalat mit frischen Kräutern und French Dressing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F,I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Naturjoghurt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schwarzer Johannisbeere</a:t>
                      </a:r>
                      <a:endParaRPr kumimoji="0" lang="de-DE" altLang="de-DE" sz="11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083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MI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Kartoffelsuppe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Hausgemachte Kartoffelsuppe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Pfannkuchenfluffies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Zimt/Zucker und Apfelmus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  <a:endParaRPr kumimoji="0" lang="de-DE" altLang="de-DE" sz="1400" b="1" i="1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anchorCtr="1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781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DO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Rindfleischküchle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Paprikasoße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,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Rote Beete 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-Hörnle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Paprikasoße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Rote Beete Salat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Frisches Obst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BIO-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Blumenkohl-gemüse</a:t>
                      </a: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6287">
                <a:tc>
                  <a:txBody>
                    <a:bodyPr/>
                    <a:lstStyle/>
                    <a:p>
                      <a:pPr algn="ctr" defTabSz="449280">
                        <a:lnSpc>
                          <a:spcPct val="94000"/>
                        </a:lnSpc>
                        <a:spcBef>
                          <a:spcPts val="14"/>
                        </a:spcBef>
                        <a:spcAft>
                          <a:spcPts val="14"/>
                        </a:spcAft>
                        <a:tabLst>
                          <a:tab pos="0" algn="l"/>
                        </a:tabLst>
                      </a:pPr>
                      <a:r>
                        <a:rPr lang="de-DE" sz="1300" b="1" u="none" strike="noStrike" dirty="0">
                          <a:solidFill>
                            <a:srgbClr val="72BF44"/>
                          </a:solidFill>
                          <a:effectLst/>
                          <a:uFillTx/>
                          <a:latin typeface="Trebuchet MS"/>
                        </a:rPr>
                        <a:t>FR</a:t>
                      </a:r>
                      <a:endParaRPr lang="de-DE" sz="13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marL="55080" marR="55080" anchor="ctr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>
                      <a:solidFill>
                        <a:srgbClr val="000000"/>
                      </a:solidFill>
                      <a:prstDash val="soli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Rührei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B,F,H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mit 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BIO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-Rahmspinat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rgbClr val="92D050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*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A,F,H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und Schwenkkartoffeln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  <a:endParaRPr kumimoji="0" lang="de-DE" altLang="de-DE" sz="1100" b="0" i="0" u="none" strike="noStrike" kern="1200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>
                      <a:solidFill>
                        <a:srgbClr val="000000"/>
                      </a:solidFill>
                      <a:prstDash val="soli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75000"/>
                        </a:lnSpc>
                        <a:spcBef>
                          <a:spcPts val="156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7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1pPr>
                      <a:lvl2pPr marL="457200">
                        <a:lnSpc>
                          <a:spcPct val="75000"/>
                        </a:lnSpc>
                        <a:spcBef>
                          <a:spcPts val="1250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2pPr>
                      <a:lvl3pPr marL="914400">
                        <a:lnSpc>
                          <a:spcPct val="75000"/>
                        </a:lnSpc>
                        <a:spcBef>
                          <a:spcPts val="938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3pPr>
                      <a:lvl4pPr marL="1371600">
                        <a:lnSpc>
                          <a:spcPct val="75000"/>
                        </a:lnSpc>
                        <a:spcBef>
                          <a:spcPts val="625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4pPr>
                      <a:lvl5pPr marL="1828800">
                        <a:lnSpc>
                          <a:spcPct val="75000"/>
                        </a:lnSpc>
                        <a:spcBef>
                          <a:spcPts val="313"/>
                        </a:spcBef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5pPr>
                      <a:lvl6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6pPr>
                      <a:lvl7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7pPr>
                      <a:lvl8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8pPr>
                      <a:lvl9pPr indent="-228600" defTabSz="449263" eaLnBrk="0" fontAlgn="base" hangingPunct="0">
                        <a:lnSpc>
                          <a:spcPct val="75000"/>
                        </a:lnSpc>
                        <a:spcBef>
                          <a:spcPts val="313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Source Han Sans" charset="0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Gemüsebrühe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H</a:t>
                      </a: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mit Muschelnudeln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Schwenkkartoffeln mit Kräuterquark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F,H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und Gurkensalat </a:t>
                      </a:r>
                      <a:r>
                        <a:rPr kumimoji="0" lang="de-DE" altLang="de-DE" sz="1100" b="0" i="0" u="none" strike="noStrike" kern="1200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I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1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Kleingebäck </a:t>
                      </a:r>
                      <a:r>
                        <a:rPr kumimoji="0" lang="de-DE" altLang="de-DE" sz="1100" b="0" i="0" u="none" strike="noStrike" kern="1200" cap="none" spc="0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A,B,F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3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r>
                        <a:rPr kumimoji="0" lang="de-DE" altLang="de-DE" sz="1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anose="020B0603020202020204" pitchFamily="34" charset="0"/>
                          <a:ea typeface="+mn-ea"/>
                          <a:cs typeface="Tahoma" panose="020B0604030504040204" pitchFamily="34" charset="0"/>
                        </a:rPr>
                        <a:t>(Suppe für Alle)</a:t>
                      </a: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/>
                      </a:pPr>
                      <a:endParaRPr kumimoji="0" lang="de-DE" altLang="de-DE" sz="1100" b="0" i="0" u="none" strike="noStrike" kern="1200" cap="none" spc="0" normalizeH="0" baseline="30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rebuchet MS" panose="020B0603020202020204" pitchFamily="34" charset="0"/>
                        <a:ea typeface="+mn-ea"/>
                        <a:cs typeface="Tahoma" panose="020B0604030504040204" pitchFamily="34" charset="0"/>
                      </a:endParaRPr>
                    </a:p>
                  </a:txBody>
                  <a:tcPr marL="9353" marR="9353" marT="9349" marB="0" anchor="ctr" horzOverflow="overflow">
                    <a:lnL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200">
                      <a:solidFill>
                        <a:srgbClr val="000000"/>
                      </a:solidFill>
                      <a:prstDash val="solid"/>
                    </a:lnR>
                    <a:lnT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2" name="Text Box 88"/>
          <p:cNvSpPr/>
          <p:nvPr/>
        </p:nvSpPr>
        <p:spPr>
          <a:xfrm>
            <a:off x="912665" y="1167694"/>
            <a:ext cx="1968394" cy="6119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6800" rIns="90000" bIns="46800" anchor="t">
            <a:spAutoFit/>
          </a:bodyPr>
          <a:lstStyle/>
          <a:p>
            <a:pPr defTabSz="449280">
              <a:lnSpc>
                <a:spcPct val="107000"/>
              </a:lnSpc>
              <a:spcBef>
                <a:spcPts val="14"/>
              </a:spcBef>
              <a:spcAft>
                <a:spcPts val="814"/>
              </a:spcAft>
              <a:tabLst>
                <a:tab pos="0" algn="l"/>
                <a:tab pos="449280" algn="l"/>
                <a:tab pos="898560" algn="l"/>
                <a:tab pos="1347840" algn="l"/>
                <a:tab pos="1797120" algn="l"/>
                <a:tab pos="2246400" algn="l"/>
                <a:tab pos="2695680" algn="l"/>
                <a:tab pos="3144960" algn="l"/>
                <a:tab pos="3594240" algn="l"/>
                <a:tab pos="4043520" algn="l"/>
                <a:tab pos="4492800" algn="l"/>
                <a:tab pos="4941720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80" algn="l"/>
                <a:tab pos="8535960" algn="l"/>
                <a:tab pos="8985240" algn="l"/>
              </a:tabLst>
            </a:pP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Alle mit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 *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 gekennzeichneten Speisen sind ausschließlich mit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-Milch,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-Joghurt,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-Quark,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-Sahne oder </a:t>
            </a:r>
            <a:r>
              <a:rPr lang="de-DE" sz="800" b="1" u="none" strike="noStrike" dirty="0">
                <a:solidFill>
                  <a:srgbClr val="72BF44"/>
                </a:solidFill>
                <a:effectLst/>
                <a:uFillTx/>
                <a:latin typeface="Trebuchet MS"/>
                <a:ea typeface="NSimSun"/>
              </a:rPr>
              <a:t>BIO</a:t>
            </a:r>
            <a:r>
              <a:rPr lang="de-DE" sz="800" b="1" u="none" strike="noStrike" dirty="0">
                <a:solidFill>
                  <a:srgbClr val="000000"/>
                </a:solidFill>
                <a:effectLst/>
                <a:uFillTx/>
                <a:latin typeface="Trebuchet MS"/>
                <a:ea typeface="NSimSun"/>
              </a:rPr>
              <a:t>-Schmand zubereitet.</a:t>
            </a:r>
            <a:endParaRPr lang="de-DE" sz="8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A80270D-8A66-5FE2-34E3-C8EF2799B07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799" y="1138711"/>
            <a:ext cx="669866" cy="66986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Source Han Sans"/>
      </a:majorFont>
      <a:minorFont>
        <a:latin typeface="Calibri"/>
        <a:ea typeface=""/>
        <a:cs typeface="Source Han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  <a:ln w="2540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75efb5-ca04-4eb0-9385-90001020f17c" xsi:nil="true"/>
    <lcf76f155ced4ddcb4097134ff3c332f xmlns="06c3b737-6e74-4808-915c-a04f7ee072ee">
      <Terms xmlns="http://schemas.microsoft.com/office/infopath/2007/PartnerControls"/>
    </lcf76f155ced4ddcb4097134ff3c332f>
    <_dlc_DocId xmlns="fd75efb5-ca04-4eb0-9385-90001020f17c">WUQJU2CE5HMP-829280000-39029</_dlc_DocId>
    <_dlc_DocIdUrl xmlns="fd75efb5-ca04-4eb0-9385-90001020f17c">
      <Url>https://forsterfernkueche.sharepoint.com/sites/CloudDaten-intern/_layouts/15/DocIdRedir.aspx?ID=WUQJU2CE5HMP-829280000-39029</Url>
      <Description>WUQJU2CE5HMP-829280000-39029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A5498651D5674EB796D639F8A1DDF9" ma:contentTypeVersion="12" ma:contentTypeDescription="Ein neues Dokument erstellen." ma:contentTypeScope="" ma:versionID="14c6b05b4877a7a10c3358cdeda85dad">
  <xsd:schema xmlns:xsd="http://www.w3.org/2001/XMLSchema" xmlns:xs="http://www.w3.org/2001/XMLSchema" xmlns:p="http://schemas.microsoft.com/office/2006/metadata/properties" xmlns:ns2="fd75efb5-ca04-4eb0-9385-90001020f17c" xmlns:ns3="06c3b737-6e74-4808-915c-a04f7ee072ee" targetNamespace="http://schemas.microsoft.com/office/2006/metadata/properties" ma:root="true" ma:fieldsID="95feed69e1e79a717b95a4a0f89c1ccc" ns2:_="" ns3:_="">
    <xsd:import namespace="fd75efb5-ca04-4eb0-9385-90001020f17c"/>
    <xsd:import namespace="06c3b737-6e74-4808-915c-a04f7ee072e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75efb5-ca04-4eb0-9385-90001020f1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9" nillable="true" ma:displayName="Taxonomy Catch All Column" ma:hidden="true" ma:list="{fce7ed36-3d09-43b4-b33c-9b1bf692f065}" ma:internalName="TaxCatchAll" ma:showField="CatchAllData" ma:web="fd75efb5-ca04-4eb0-9385-90001020f17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c3b737-6e74-4808-915c-a04f7ee072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1fb67b80-79fb-4568-a8ba-5ffedec061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85A797-684A-48F5-92B2-A6B0244D5EA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BF00B39-6D03-4A3D-9DEA-36FEBF7984C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0D47DF-22B3-4145-8B63-C25AD0C2B276}">
  <ds:schemaRefs>
    <ds:schemaRef ds:uri="fd75efb5-ca04-4eb0-9385-90001020f17c"/>
    <ds:schemaRef ds:uri="http://schemas.microsoft.com/office/infopath/2007/PartnerControls"/>
    <ds:schemaRef ds:uri="http://www.w3.org/XML/1998/namespace"/>
    <ds:schemaRef ds:uri="06c3b737-6e74-4808-915c-a04f7ee072ee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528095A3-233C-46AA-B9F5-AB60D64DD1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75efb5-ca04-4eb0-9385-90001020f17c"/>
    <ds:schemaRef ds:uri="06c3b737-6e74-4808-915c-a04f7ee072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415</Words>
  <Application>Microsoft Office PowerPoint</Application>
  <PresentationFormat>Benutzerdefiniert</PresentationFormat>
  <Paragraphs>68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Trebuchet MS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Klapps, Silke | Fernküche Forster</dc:creator>
  <dc:description/>
  <cp:lastModifiedBy>Schneider Annette</cp:lastModifiedBy>
  <cp:revision>57</cp:revision>
  <cp:lastPrinted>2026-03-12T08:47:54Z</cp:lastPrinted>
  <dcterms:modified xsi:type="dcterms:W3CDTF">2026-03-20T06:22:35Z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Benutzerdefiniert</vt:lpwstr>
  </property>
  <property fmtid="{D5CDD505-2E9C-101B-9397-08002B2CF9AE}" pid="4" name="Slides">
    <vt:i4>1</vt:i4>
  </property>
  <property fmtid="{D5CDD505-2E9C-101B-9397-08002B2CF9AE}" pid="5" name="ContentTypeId">
    <vt:lpwstr>0x01010041A5498651D5674EB796D639F8A1DDF9</vt:lpwstr>
  </property>
  <property fmtid="{D5CDD505-2E9C-101B-9397-08002B2CF9AE}" pid="6" name="_dlc_DocIdItemGuid">
    <vt:lpwstr>68149653-a724-4e78-9cd8-1a1bb755a3d3</vt:lpwstr>
  </property>
  <property fmtid="{D5CDD505-2E9C-101B-9397-08002B2CF9AE}" pid="7" name="MediaServiceImageTags">
    <vt:lpwstr/>
  </property>
</Properties>
</file>